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87" r:id="rId1"/>
  </p:sldMasterIdLst>
  <p:notesMasterIdLst>
    <p:notesMasterId r:id="rId44"/>
  </p:notesMasterIdLst>
  <p:sldIdLst>
    <p:sldId id="256" r:id="rId2"/>
    <p:sldId id="257" r:id="rId3"/>
    <p:sldId id="287" r:id="rId4"/>
    <p:sldId id="266" r:id="rId5"/>
    <p:sldId id="265" r:id="rId6"/>
    <p:sldId id="267" r:id="rId7"/>
    <p:sldId id="294" r:id="rId8"/>
    <p:sldId id="269" r:id="rId9"/>
    <p:sldId id="270" r:id="rId10"/>
    <p:sldId id="271" r:id="rId11"/>
    <p:sldId id="272" r:id="rId12"/>
    <p:sldId id="273" r:id="rId13"/>
    <p:sldId id="295" r:id="rId14"/>
    <p:sldId id="274" r:id="rId15"/>
    <p:sldId id="275" r:id="rId16"/>
    <p:sldId id="276" r:id="rId17"/>
    <p:sldId id="277" r:id="rId18"/>
    <p:sldId id="278" r:id="rId19"/>
    <p:sldId id="279" r:id="rId20"/>
    <p:sldId id="280" r:id="rId21"/>
    <p:sldId id="281" r:id="rId22"/>
    <p:sldId id="282" r:id="rId23"/>
    <p:sldId id="283" r:id="rId24"/>
    <p:sldId id="296" r:id="rId25"/>
    <p:sldId id="304" r:id="rId26"/>
    <p:sldId id="298" r:id="rId27"/>
    <p:sldId id="299" r:id="rId28"/>
    <p:sldId id="300" r:id="rId29"/>
    <p:sldId id="301" r:id="rId30"/>
    <p:sldId id="302" r:id="rId31"/>
    <p:sldId id="305" r:id="rId32"/>
    <p:sldId id="303" r:id="rId33"/>
    <p:sldId id="292" r:id="rId34"/>
    <p:sldId id="293" r:id="rId35"/>
    <p:sldId id="260" r:id="rId36"/>
    <p:sldId id="284" r:id="rId37"/>
    <p:sldId id="285" r:id="rId38"/>
    <p:sldId id="286" r:id="rId39"/>
    <p:sldId id="288" r:id="rId40"/>
    <p:sldId id="289" r:id="rId41"/>
    <p:sldId id="290" r:id="rId42"/>
    <p:sldId id="291" r:id="rId43"/>
  </p:sldIdLst>
  <p:sldSz cx="9144000" cy="5143500" type="screen16x9"/>
  <p:notesSz cx="6858000" cy="9144000"/>
  <p:defaultText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00FF"/>
    <a:srgbClr val="460D54"/>
    <a:srgbClr val="99FF33"/>
    <a:srgbClr val="FF99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23" autoAdjust="0"/>
    <p:restoredTop sz="87621" autoAdjust="0"/>
  </p:normalViewPr>
  <p:slideViewPr>
    <p:cSldViewPr>
      <p:cViewPr varScale="1">
        <p:scale>
          <a:sx n="75" d="100"/>
          <a:sy n="75" d="100"/>
        </p:scale>
        <p:origin x="60" y="43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latinLnBrk="0">
              <a:defRPr lang="fr-FR" sz="1200"/>
            </a:lvl1pPr>
            <a:extLst/>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latinLnBrk="0">
              <a:defRPr lang="fr-FR" sz="1200"/>
            </a:lvl1pPr>
            <a:extLst/>
          </a:lstStyle>
          <a:p>
            <a:fld id="{A8ADFD5B-A66C-449C-B6E8-FB716D07777D}" type="datetimeFigureOut">
              <a:rPr lang="ar-DZ"/>
              <a:pPr/>
              <a:t>16-06-1441</a:t>
            </a:fld>
            <a:endParaRPr lang="fr-F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p>
            <a:pPr lvl="0"/>
            <a:r>
              <a:rPr lang="fr-FR"/>
              <a:t>Cliquez pour modifier les styles du texte du masque</a:t>
            </a:r>
          </a:p>
          <a:p>
            <a:pPr lvl="1"/>
            <a:r>
              <a:rPr lang="fr-FR"/>
              <a:t>Niveau 2</a:t>
            </a:r>
          </a:p>
          <a:p>
            <a:pPr lvl="2"/>
            <a:r>
              <a:rPr lang="fr-FR"/>
              <a:t>Niveau 3</a:t>
            </a:r>
          </a:p>
          <a:p>
            <a:pPr lvl="3"/>
            <a:r>
              <a:rPr lang="fr-FR"/>
              <a:t>Niveau 4</a:t>
            </a:r>
          </a:p>
          <a:p>
            <a:pPr lvl="4"/>
            <a:r>
              <a:rPr lang="fr-FR"/>
              <a:t>Niveau 5</a:t>
            </a:r>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latinLnBrk="0">
              <a:defRPr lang="fr-FR" sz="1200"/>
            </a:lvl1pPr>
            <a:extLst/>
          </a:lstStyle>
          <a:p>
            <a:endParaRPr lang="fr-F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latinLnBrk="0">
              <a:defRPr lang="fr-FR" sz="1200"/>
            </a:lvl1pPr>
            <a:extLst/>
          </a:lstStyle>
          <a:p>
            <a:fld id="{CA5D3BF3-D352-46FC-8343-31F56E6730EA}" type="slidenum">
              <a:rPr/>
              <a:pPr/>
              <a:t>‹N°›</a:t>
            </a:fld>
            <a:endParaRPr lang="fr-FR"/>
          </a:p>
        </p:txBody>
      </p:sp>
    </p:spTree>
  </p:cSld>
  <p:clrMap bg1="lt1" tx1="dk1" bg2="lt2" tx2="dk2" accent1="accent1" accent2="accent2" accent3="accent3" accent4="accent4" accent5="accent5" accent6="accent6" hlink="hlink" folHlink="folHlink"/>
  <p:notesStyle>
    <a:lvl1pPr marL="0" algn="l" rtl="0" latinLnBrk="0">
      <a:defRPr lang="fr-FR" sz="1200" kern="1200">
        <a:solidFill>
          <a:schemeClr val="tx1"/>
        </a:solidFill>
        <a:latin typeface="+mn-lt"/>
        <a:ea typeface="+mn-ea"/>
        <a:cs typeface="+mn-cs"/>
      </a:defRPr>
    </a:lvl1pPr>
    <a:lvl2pPr marL="457200" algn="l" rtl="0" latinLnBrk="0">
      <a:defRPr lang="fr-FR" sz="1200" kern="1200">
        <a:solidFill>
          <a:schemeClr val="tx1"/>
        </a:solidFill>
        <a:latin typeface="+mn-lt"/>
        <a:ea typeface="+mn-ea"/>
        <a:cs typeface="+mn-cs"/>
      </a:defRPr>
    </a:lvl2pPr>
    <a:lvl3pPr marL="914400" algn="l" rtl="0" latinLnBrk="0">
      <a:defRPr lang="fr-FR" sz="1200" kern="1200">
        <a:solidFill>
          <a:schemeClr val="tx1"/>
        </a:solidFill>
        <a:latin typeface="+mn-lt"/>
        <a:ea typeface="+mn-ea"/>
        <a:cs typeface="+mn-cs"/>
      </a:defRPr>
    </a:lvl3pPr>
    <a:lvl4pPr marL="1371600" algn="l" rtl="0" latinLnBrk="0">
      <a:defRPr lang="fr-FR" sz="1200" kern="1200">
        <a:solidFill>
          <a:schemeClr val="tx1"/>
        </a:solidFill>
        <a:latin typeface="+mn-lt"/>
        <a:ea typeface="+mn-ea"/>
        <a:cs typeface="+mn-cs"/>
      </a:defRPr>
    </a:lvl4pPr>
    <a:lvl5pPr marL="1828800" algn="l" rtl="0" latinLnBrk="0">
      <a:defRPr lang="fr-FR" sz="1200" kern="1200">
        <a:solidFill>
          <a:schemeClr val="tx1"/>
        </a:solidFill>
        <a:latin typeface="+mn-lt"/>
        <a:ea typeface="+mn-ea"/>
        <a:cs typeface="+mn-cs"/>
      </a:defRPr>
    </a:lvl5pPr>
    <a:lvl6pPr marL="2286000" algn="l" rtl="0" latinLnBrk="0">
      <a:defRPr lang="fr-FR" sz="1200" kern="1200">
        <a:solidFill>
          <a:schemeClr val="tx1"/>
        </a:solidFill>
        <a:latin typeface="+mn-lt"/>
        <a:ea typeface="+mn-ea"/>
        <a:cs typeface="+mn-cs"/>
      </a:defRPr>
    </a:lvl6pPr>
    <a:lvl7pPr marL="2743200" algn="l" rtl="0" latinLnBrk="0">
      <a:defRPr lang="fr-FR" sz="1200" kern="1200">
        <a:solidFill>
          <a:schemeClr val="tx1"/>
        </a:solidFill>
        <a:latin typeface="+mn-lt"/>
        <a:ea typeface="+mn-ea"/>
        <a:cs typeface="+mn-cs"/>
      </a:defRPr>
    </a:lvl7pPr>
    <a:lvl8pPr marL="3200400" algn="l" rtl="0" latinLnBrk="0">
      <a:defRPr lang="fr-FR" sz="1200" kern="1200">
        <a:solidFill>
          <a:schemeClr val="tx1"/>
        </a:solidFill>
        <a:latin typeface="+mn-lt"/>
        <a:ea typeface="+mn-ea"/>
        <a:cs typeface="+mn-cs"/>
      </a:defRPr>
    </a:lvl8pPr>
    <a:lvl9pPr marL="3657600" algn="l" rtl="0" latinLnBrk="0">
      <a:defRPr lang="fr-F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12</a:t>
            </a:fld>
            <a:endParaRPr lang="fr-FR"/>
          </a:p>
        </p:txBody>
      </p:sp>
    </p:spTree>
    <p:extLst>
      <p:ext uri="{BB962C8B-B14F-4D97-AF65-F5344CB8AC3E}">
        <p14:creationId xmlns:p14="http://schemas.microsoft.com/office/powerpoint/2010/main" val="2753261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14</a:t>
            </a:fld>
            <a:endParaRPr lang="fr-FR"/>
          </a:p>
        </p:txBody>
      </p:sp>
    </p:spTree>
    <p:extLst>
      <p:ext uri="{BB962C8B-B14F-4D97-AF65-F5344CB8AC3E}">
        <p14:creationId xmlns:p14="http://schemas.microsoft.com/office/powerpoint/2010/main" val="889538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15</a:t>
            </a:fld>
            <a:endParaRPr lang="fr-FR"/>
          </a:p>
        </p:txBody>
      </p:sp>
    </p:spTree>
    <p:extLst>
      <p:ext uri="{BB962C8B-B14F-4D97-AF65-F5344CB8AC3E}">
        <p14:creationId xmlns:p14="http://schemas.microsoft.com/office/powerpoint/2010/main" val="562735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16</a:t>
            </a:fld>
            <a:endParaRPr lang="fr-FR"/>
          </a:p>
        </p:txBody>
      </p:sp>
    </p:spTree>
    <p:extLst>
      <p:ext uri="{BB962C8B-B14F-4D97-AF65-F5344CB8AC3E}">
        <p14:creationId xmlns:p14="http://schemas.microsoft.com/office/powerpoint/2010/main" val="979099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17</a:t>
            </a:fld>
            <a:endParaRPr lang="fr-FR"/>
          </a:p>
        </p:txBody>
      </p:sp>
    </p:spTree>
    <p:extLst>
      <p:ext uri="{BB962C8B-B14F-4D97-AF65-F5344CB8AC3E}">
        <p14:creationId xmlns:p14="http://schemas.microsoft.com/office/powerpoint/2010/main" val="519357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18</a:t>
            </a:fld>
            <a:endParaRPr lang="fr-FR"/>
          </a:p>
        </p:txBody>
      </p:sp>
    </p:spTree>
    <p:extLst>
      <p:ext uri="{BB962C8B-B14F-4D97-AF65-F5344CB8AC3E}">
        <p14:creationId xmlns:p14="http://schemas.microsoft.com/office/powerpoint/2010/main" val="28684037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19</a:t>
            </a:fld>
            <a:endParaRPr lang="fr-FR"/>
          </a:p>
        </p:txBody>
      </p:sp>
    </p:spTree>
    <p:extLst>
      <p:ext uri="{BB962C8B-B14F-4D97-AF65-F5344CB8AC3E}">
        <p14:creationId xmlns:p14="http://schemas.microsoft.com/office/powerpoint/2010/main" val="3131918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20</a:t>
            </a:fld>
            <a:endParaRPr lang="fr-FR"/>
          </a:p>
        </p:txBody>
      </p:sp>
    </p:spTree>
    <p:extLst>
      <p:ext uri="{BB962C8B-B14F-4D97-AF65-F5344CB8AC3E}">
        <p14:creationId xmlns:p14="http://schemas.microsoft.com/office/powerpoint/2010/main" val="719806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21</a:t>
            </a:fld>
            <a:endParaRPr lang="fr-FR"/>
          </a:p>
        </p:txBody>
      </p:sp>
    </p:spTree>
    <p:extLst>
      <p:ext uri="{BB962C8B-B14F-4D97-AF65-F5344CB8AC3E}">
        <p14:creationId xmlns:p14="http://schemas.microsoft.com/office/powerpoint/2010/main" val="3312187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22</a:t>
            </a:fld>
            <a:endParaRPr lang="fr-FR"/>
          </a:p>
        </p:txBody>
      </p:sp>
    </p:spTree>
    <p:extLst>
      <p:ext uri="{BB962C8B-B14F-4D97-AF65-F5344CB8AC3E}">
        <p14:creationId xmlns:p14="http://schemas.microsoft.com/office/powerpoint/2010/main" val="3962336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23</a:t>
            </a:fld>
            <a:endParaRPr lang="fr-FR"/>
          </a:p>
        </p:txBody>
      </p:sp>
    </p:spTree>
    <p:extLst>
      <p:ext uri="{BB962C8B-B14F-4D97-AF65-F5344CB8AC3E}">
        <p14:creationId xmlns:p14="http://schemas.microsoft.com/office/powerpoint/2010/main" val="1531984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33</a:t>
            </a:fld>
            <a:endParaRPr lang="fr-FR"/>
          </a:p>
        </p:txBody>
      </p:sp>
    </p:spTree>
    <p:extLst>
      <p:ext uri="{BB962C8B-B14F-4D97-AF65-F5344CB8AC3E}">
        <p14:creationId xmlns:p14="http://schemas.microsoft.com/office/powerpoint/2010/main" val="3277714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34</a:t>
            </a:fld>
            <a:endParaRPr lang="fr-FR"/>
          </a:p>
        </p:txBody>
      </p:sp>
    </p:spTree>
    <p:extLst>
      <p:ext uri="{BB962C8B-B14F-4D97-AF65-F5344CB8AC3E}">
        <p14:creationId xmlns:p14="http://schemas.microsoft.com/office/powerpoint/2010/main" val="9568265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35</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36</a:t>
            </a:fld>
            <a:endParaRPr lang="fr-FR"/>
          </a:p>
        </p:txBody>
      </p:sp>
    </p:spTree>
    <p:extLst>
      <p:ext uri="{BB962C8B-B14F-4D97-AF65-F5344CB8AC3E}">
        <p14:creationId xmlns:p14="http://schemas.microsoft.com/office/powerpoint/2010/main" val="2269284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37</a:t>
            </a:fld>
            <a:endParaRPr lang="fr-FR"/>
          </a:p>
        </p:txBody>
      </p:sp>
    </p:spTree>
    <p:extLst>
      <p:ext uri="{BB962C8B-B14F-4D97-AF65-F5344CB8AC3E}">
        <p14:creationId xmlns:p14="http://schemas.microsoft.com/office/powerpoint/2010/main" val="5282272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38</a:t>
            </a:fld>
            <a:endParaRPr lang="fr-FR"/>
          </a:p>
        </p:txBody>
      </p:sp>
    </p:spTree>
    <p:extLst>
      <p:ext uri="{BB962C8B-B14F-4D97-AF65-F5344CB8AC3E}">
        <p14:creationId xmlns:p14="http://schemas.microsoft.com/office/powerpoint/2010/main" val="32844773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39</a:t>
            </a:fld>
            <a:endParaRPr lang="fr-FR"/>
          </a:p>
        </p:txBody>
      </p:sp>
    </p:spTree>
    <p:extLst>
      <p:ext uri="{BB962C8B-B14F-4D97-AF65-F5344CB8AC3E}">
        <p14:creationId xmlns:p14="http://schemas.microsoft.com/office/powerpoint/2010/main" val="32164052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40</a:t>
            </a:fld>
            <a:endParaRPr lang="fr-FR"/>
          </a:p>
        </p:txBody>
      </p:sp>
    </p:spTree>
    <p:extLst>
      <p:ext uri="{BB962C8B-B14F-4D97-AF65-F5344CB8AC3E}">
        <p14:creationId xmlns:p14="http://schemas.microsoft.com/office/powerpoint/2010/main" val="26814404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41</a:t>
            </a:fld>
            <a:endParaRPr lang="fr-FR"/>
          </a:p>
        </p:txBody>
      </p:sp>
    </p:spTree>
    <p:extLst>
      <p:ext uri="{BB962C8B-B14F-4D97-AF65-F5344CB8AC3E}">
        <p14:creationId xmlns:p14="http://schemas.microsoft.com/office/powerpoint/2010/main" val="16047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3</a:t>
            </a:fld>
            <a:endParaRPr lang="fr-FR"/>
          </a:p>
        </p:txBody>
      </p:sp>
    </p:spTree>
    <p:extLst>
      <p:ext uri="{BB962C8B-B14F-4D97-AF65-F5344CB8AC3E}">
        <p14:creationId xmlns:p14="http://schemas.microsoft.com/office/powerpoint/2010/main" val="4822263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dirty="0"/>
          </a:p>
        </p:txBody>
      </p:sp>
      <p:sp>
        <p:nvSpPr>
          <p:cNvPr id="4" name="Rectangle 3"/>
          <p:cNvSpPr>
            <a:spLocks noGrp="1"/>
          </p:cNvSpPr>
          <p:nvPr>
            <p:ph type="sldNum" sz="quarter" idx="10"/>
          </p:nvPr>
        </p:nvSpPr>
        <p:spPr/>
        <p:txBody>
          <a:bodyPr/>
          <a:lstStyle/>
          <a:p>
            <a:fld id="{CA5D3BF3-D352-46FC-8343-31F56E6730EA}" type="slidenum">
              <a:rPr lang="fr-FR" smtClean="0"/>
              <a:pPr/>
              <a:t>42</a:t>
            </a:fld>
            <a:endParaRPr lang="fr-FR"/>
          </a:p>
        </p:txBody>
      </p:sp>
    </p:spTree>
    <p:extLst>
      <p:ext uri="{BB962C8B-B14F-4D97-AF65-F5344CB8AC3E}">
        <p14:creationId xmlns:p14="http://schemas.microsoft.com/office/powerpoint/2010/main" val="1520749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8</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9</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10</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fr-FR"/>
          </a:p>
        </p:txBody>
      </p:sp>
      <p:sp>
        <p:nvSpPr>
          <p:cNvPr id="4" name="Rectangle 3"/>
          <p:cNvSpPr>
            <a:spLocks noGrp="1"/>
          </p:cNvSpPr>
          <p:nvPr>
            <p:ph type="sldNum" sz="quarter" idx="10"/>
          </p:nvPr>
        </p:nvSpPr>
        <p:spPr/>
        <p:txBody>
          <a:bodyPr/>
          <a:lstStyle/>
          <a:p>
            <a:fld id="{CA5D3BF3-D352-46FC-8343-31F56E6730EA}" type="slidenum">
              <a:rPr lang="fr-FR" smtClean="0"/>
              <a:pPr/>
              <a:t>11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772"/>
            <a:ext cx="6858000" cy="1790700"/>
          </a:xfrm>
        </p:spPr>
        <p:txBody>
          <a:bodyPr anchor="b"/>
          <a:lstStyle>
            <a:lvl1pPr algn="ctr">
              <a:defRPr sz="4500"/>
            </a:lvl1pPr>
          </a:lstStyle>
          <a:p>
            <a:r>
              <a:rPr lang="fr-FR" smtClean="0"/>
              <a:t>Modifiez le style du titre</a:t>
            </a:r>
            <a:endParaRPr lang="ar-DZ"/>
          </a:p>
        </p:txBody>
      </p:sp>
      <p:sp>
        <p:nvSpPr>
          <p:cNvPr id="3" name="Sous-titr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Modifier le style des sous-titres du masque</a:t>
            </a:r>
            <a:endParaRPr lang="ar-DZ"/>
          </a:p>
        </p:txBody>
      </p:sp>
      <p:sp>
        <p:nvSpPr>
          <p:cNvPr id="4" name="Espace réservé de la date 3"/>
          <p:cNvSpPr>
            <a:spLocks noGrp="1"/>
          </p:cNvSpPr>
          <p:nvPr>
            <p:ph type="dt" sz="half" idx="10"/>
          </p:nvPr>
        </p:nvSpPr>
        <p:spPr/>
        <p:txBody>
          <a:bodyPr/>
          <a:lstStyle/>
          <a:p>
            <a:pPr algn="ctr"/>
            <a:fld id="{047E157E-8DCB-4F70-A0AF-5EB586A91DD4}" type="datetime1">
              <a:rPr kumimoji="0" lang="fr-FR" smtClean="0">
                <a:solidFill>
                  <a:srgbClr val="FFFFFF"/>
                </a:solidFill>
              </a:rPr>
              <a:pPr algn="ctr"/>
              <a:t>10/02/2020</a:t>
            </a:fld>
            <a:endParaRPr kumimoji="0" lang="fr-FR" sz="2000">
              <a:solidFill>
                <a:srgbClr val="FFFFFF"/>
              </a:solidFill>
            </a:endParaRPr>
          </a:p>
        </p:txBody>
      </p:sp>
      <p:sp>
        <p:nvSpPr>
          <p:cNvPr id="5" name="Espace réservé du pied de page 4"/>
          <p:cNvSpPr>
            <a:spLocks noGrp="1"/>
          </p:cNvSpPr>
          <p:nvPr>
            <p:ph type="ftr" sz="quarter" idx="11"/>
          </p:nvPr>
        </p:nvSpPr>
        <p:spPr/>
        <p:txBody>
          <a:bodyPr/>
          <a:lstStyle/>
          <a:p>
            <a:pPr algn="r"/>
            <a:endParaRPr kumimoji="0" lang="fr-FR">
              <a:solidFill>
                <a:schemeClr val="tx2"/>
              </a:solidFill>
            </a:endParaRPr>
          </a:p>
        </p:txBody>
      </p:sp>
      <p:sp>
        <p:nvSpPr>
          <p:cNvPr id="6" name="Espace réservé du numéro de diapositive 5"/>
          <p:cNvSpPr>
            <a:spLocks noGrp="1"/>
          </p:cNvSpPr>
          <p:nvPr>
            <p:ph type="sldNum" sz="quarter" idx="12"/>
          </p:nvPr>
        </p:nvSpPr>
        <p:spPr/>
        <p:txBody>
          <a:bodyPr/>
          <a:lstStyle/>
          <a:p>
            <a:fld id="{8F82E0A0-C266-4798-8C8F-B9F91E9DA37E}" type="slidenum">
              <a:rPr kumimoji="0" lang="fr-FR" smtClean="0">
                <a:solidFill>
                  <a:schemeClr val="tx2"/>
                </a:solidFill>
              </a:rPr>
              <a:pPr/>
              <a:t>‹N°›</a:t>
            </a:fld>
            <a:endParaRPr kumimoji="0" lang="fr-FR">
              <a:solidFill>
                <a:schemeClr val="tx2"/>
              </a:solidFill>
            </a:endParaRPr>
          </a:p>
        </p:txBody>
      </p:sp>
    </p:spTree>
    <p:extLst>
      <p:ext uri="{BB962C8B-B14F-4D97-AF65-F5344CB8AC3E}">
        <p14:creationId xmlns:p14="http://schemas.microsoft.com/office/powerpoint/2010/main" val="13679641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E4606EA6-EFEA-4C30-9264-4F9291A5780D}" type="datetime1">
              <a:rPr lang="ar-DZ" smtClean="0"/>
              <a:pPr/>
              <a:t>16-06-1441</a:t>
            </a:fld>
            <a:endParaRPr kumimoji="0" lang="fr-FR" sz="1400">
              <a:solidFill>
                <a:schemeClr val="tx2"/>
              </a:solidFill>
            </a:endParaRPr>
          </a:p>
        </p:txBody>
      </p:sp>
      <p:sp>
        <p:nvSpPr>
          <p:cNvPr id="5" name="Espace réservé du pied de page 4"/>
          <p:cNvSpPr>
            <a:spLocks noGrp="1"/>
          </p:cNvSpPr>
          <p:nvPr>
            <p:ph type="ftr" sz="quarter" idx="11"/>
          </p:nvPr>
        </p:nvSpPr>
        <p:spPr/>
        <p:txBody>
          <a:bodyPr/>
          <a:lstStyle/>
          <a:p>
            <a:pPr algn="r"/>
            <a:endParaRPr kumimoji="0" lang="fr-FR" sz="1400">
              <a:solidFill>
                <a:schemeClr val="tx2"/>
              </a:solidFill>
            </a:endParaRPr>
          </a:p>
        </p:txBody>
      </p:sp>
      <p:sp>
        <p:nvSpPr>
          <p:cNvPr id="6" name="Espace réservé du numéro de diapositive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10412399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3844"/>
            <a:ext cx="1971675" cy="4358879"/>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628650" y="273844"/>
            <a:ext cx="5800725" cy="4358879"/>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E4606EA6-EFEA-4C30-9264-4F9291A5780D}" type="datetime1">
              <a:rPr lang="ar-DZ" smtClean="0"/>
              <a:pPr/>
              <a:t>16-06-1441</a:t>
            </a:fld>
            <a:endParaRPr kumimoji="0" lang="fr-FR" sz="1400">
              <a:solidFill>
                <a:schemeClr val="tx2"/>
              </a:solidFill>
            </a:endParaRPr>
          </a:p>
        </p:txBody>
      </p:sp>
      <p:sp>
        <p:nvSpPr>
          <p:cNvPr id="5" name="Espace réservé du pied de page 4"/>
          <p:cNvSpPr>
            <a:spLocks noGrp="1"/>
          </p:cNvSpPr>
          <p:nvPr>
            <p:ph type="ftr" sz="quarter" idx="11"/>
          </p:nvPr>
        </p:nvSpPr>
        <p:spPr/>
        <p:txBody>
          <a:bodyPr/>
          <a:lstStyle/>
          <a:p>
            <a:pPr algn="r"/>
            <a:endParaRPr kumimoji="0" lang="fr-FR" sz="1400">
              <a:solidFill>
                <a:schemeClr val="tx2"/>
              </a:solidFill>
            </a:endParaRPr>
          </a:p>
        </p:txBody>
      </p:sp>
      <p:sp>
        <p:nvSpPr>
          <p:cNvPr id="6" name="Espace réservé du numéro de diapositive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10708041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Deux contenus">
    <p:spTree>
      <p:nvGrpSpPr>
        <p:cNvPr id="1" name=""/>
        <p:cNvGrpSpPr/>
        <p:nvPr/>
      </p:nvGrpSpPr>
      <p:grpSpPr>
        <a:xfrm>
          <a:off x="0" y="0"/>
          <a:ext cx="0" cy="0"/>
          <a:chOff x="0" y="0"/>
          <a:chExt cx="0" cy="0"/>
        </a:xfrm>
      </p:grpSpPr>
      <p:sp>
        <p:nvSpPr>
          <p:cNvPr id="14" name="Title 1"/>
          <p:cNvSpPr>
            <a:spLocks noGrp="1"/>
          </p:cNvSpPr>
          <p:nvPr>
            <p:ph type="title"/>
          </p:nvPr>
        </p:nvSpPr>
        <p:spPr>
          <a:xfrm>
            <a:off x="514351" y="514350"/>
            <a:ext cx="7797662" cy="868605"/>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514350" y="1547547"/>
            <a:ext cx="3816536" cy="2483392"/>
          </a:xfrm>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4495478" y="1547547"/>
            <a:ext cx="3814904" cy="2483392"/>
          </a:xfrm>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4606EA6-EFEA-4C30-9264-4F9291A5780D}" type="datetime1">
              <a:rPr lang="ar-DZ" smtClean="0"/>
              <a:pPr/>
              <a:t>16-06-1441</a:t>
            </a:fld>
            <a:endParaRPr kumimoji="0" lang="fr-FR" sz="1400">
              <a:solidFill>
                <a:schemeClr val="tx2"/>
              </a:solidFill>
            </a:endParaRPr>
          </a:p>
        </p:txBody>
      </p:sp>
      <p:sp>
        <p:nvSpPr>
          <p:cNvPr id="6" name="Footer Placeholder 5"/>
          <p:cNvSpPr>
            <a:spLocks noGrp="1"/>
          </p:cNvSpPr>
          <p:nvPr>
            <p:ph type="ftr" sz="quarter" idx="11"/>
          </p:nvPr>
        </p:nvSpPr>
        <p:spPr/>
        <p:txBody>
          <a:bodyPr/>
          <a:lstStyle/>
          <a:p>
            <a:pPr algn="r"/>
            <a:endParaRPr kumimoji="0" lang="fr-FR" sz="1400">
              <a:solidFill>
                <a:schemeClr val="tx2"/>
              </a:solidFill>
            </a:endParaRPr>
          </a:p>
        </p:txBody>
      </p:sp>
      <p:sp>
        <p:nvSpPr>
          <p:cNvPr id="7" name="Slide Number Placeholder 6"/>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7261847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cSld name="1_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118110"/>
            <a:ext cx="8153400" cy="1005840"/>
          </a:xfrm>
        </p:spPr>
        <p:txBody>
          <a:bodyPr anchor="b"/>
          <a:lstStyle>
            <a:lvl1pPr algn="l" eaLnBrk="1" latinLnBrk="0" hangingPunct="1">
              <a:buNone/>
              <a:defRPr kumimoji="0" lang="fr-FR" sz="4200" b="0"/>
            </a:lvl1pPr>
            <a:extLst/>
          </a:lstStyle>
          <a:p>
            <a:pPr eaLnBrk="1" latinLnBrk="0" hangingPunct="1"/>
            <a:r>
              <a:rPr lang="fr-FR" smtClean="0"/>
              <a:t>Cliquez pour modifier le style du titre</a:t>
            </a:r>
            <a:endParaRPr/>
          </a:p>
        </p:txBody>
      </p:sp>
      <p:sp>
        <p:nvSpPr>
          <p:cNvPr id="5" name="Date Placeholder 4"/>
          <p:cNvSpPr>
            <a:spLocks noGrp="1"/>
          </p:cNvSpPr>
          <p:nvPr>
            <p:ph type="dt" sz="half" idx="10"/>
          </p:nvPr>
        </p:nvSpPr>
        <p:spPr/>
        <p:txBody>
          <a:bodyPr/>
          <a:lstStyle/>
          <a:p>
            <a:fld id="{F49A8198-4617-485E-9585-4840B69DBBA6}" type="datetime1">
              <a:rPr lang="ar-DZ"/>
              <a:pPr/>
              <a:t>16-06-1441</a:t>
            </a:fld>
            <a:endParaRPr kumimoji="0" lang="fr-FR"/>
          </a:p>
        </p:txBody>
      </p:sp>
      <p:sp>
        <p:nvSpPr>
          <p:cNvPr id="6" name="Footer Placeholder 5"/>
          <p:cNvSpPr>
            <a:spLocks noGrp="1"/>
          </p:cNvSpPr>
          <p:nvPr>
            <p:ph type="ftr" sz="quarter" idx="11"/>
          </p:nvPr>
        </p:nvSpPr>
        <p:spPr/>
        <p:txBody>
          <a:bodyPr/>
          <a:lstStyle/>
          <a:p>
            <a:endParaRPr kumimoji="0" lang="fr-FR"/>
          </a:p>
        </p:txBody>
      </p:sp>
      <p:sp>
        <p:nvSpPr>
          <p:cNvPr id="7" name="Slide Number Placeholder 6"/>
          <p:cNvSpPr>
            <a:spLocks noGrp="1"/>
          </p:cNvSpPr>
          <p:nvPr>
            <p:ph type="sldNum" sz="quarter" idx="12"/>
          </p:nvPr>
        </p:nvSpPr>
        <p:spPr/>
        <p:txBody>
          <a:bodyPr/>
          <a:lstStyle>
            <a:lvl1pPr eaLnBrk="1" latinLnBrk="0" hangingPunct="1">
              <a:defRPr kumimoji="0" lang="fr-FR">
                <a:solidFill>
                  <a:srgbClr val="FFFFFF"/>
                </a:solidFill>
              </a:defRPr>
            </a:lvl1pPr>
            <a:extLst/>
          </a:lstStyle>
          <a:p>
            <a:fld id="{A3F7CB7D-F184-43C7-B6FD-03D728E1BBFF}" type="slidenum">
              <a:rPr kumimoji="0" lang="fr-FR">
                <a:solidFill>
                  <a:srgbClr val="FFFFFF"/>
                </a:solidFill>
              </a:rPr>
              <a:pPr/>
              <a:t>‹N°›</a:t>
            </a:fld>
            <a:endParaRPr kumimoji="0" lang="fr-FR">
              <a:solidFill>
                <a:srgbClr val="FFFFFF"/>
              </a:solidFill>
            </a:endParaRPr>
          </a:p>
        </p:txBody>
      </p:sp>
      <p:sp>
        <p:nvSpPr>
          <p:cNvPr id="3" name="Text Placeholder 2"/>
          <p:cNvSpPr>
            <a:spLocks noGrp="1"/>
          </p:cNvSpPr>
          <p:nvPr>
            <p:ph type="body" idx="1"/>
          </p:nvPr>
        </p:nvSpPr>
        <p:spPr>
          <a:xfrm>
            <a:off x="609600" y="1428750"/>
            <a:ext cx="1600200" cy="31242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eaLnBrk="1" latinLnBrk="0" hangingPunct="1">
              <a:spcAft>
                <a:spcPts val="1000"/>
              </a:spcAft>
              <a:buNone/>
              <a:defRPr kumimoji="0" lang="fr-FR" sz="1800"/>
            </a:lvl1pPr>
            <a:lvl2pPr eaLnBrk="1" latinLnBrk="0" hangingPunct="1">
              <a:buNone/>
              <a:defRPr kumimoji="0" lang="fr-FR" sz="1200"/>
            </a:lvl2pPr>
            <a:lvl3pPr eaLnBrk="1" latinLnBrk="0" hangingPunct="1">
              <a:buNone/>
              <a:defRPr kumimoji="0" lang="fr-FR" sz="1000"/>
            </a:lvl3pPr>
            <a:lvl4pPr eaLnBrk="1" latinLnBrk="0" hangingPunct="1">
              <a:buNone/>
              <a:defRPr kumimoji="0" lang="fr-FR" sz="900"/>
            </a:lvl4pPr>
            <a:lvl5pPr eaLnBrk="1" latinLnBrk="0" hangingPunct="1">
              <a:buNone/>
              <a:defRPr kumimoji="0" lang="fr-FR" sz="900"/>
            </a:lvl5pPr>
            <a:extLst/>
          </a:lstStyle>
          <a:p>
            <a:pPr lvl="0" eaLnBrk="1" latinLnBrk="0" hangingPunct="1"/>
            <a:r>
              <a:rPr lang="fr-FR" smtClean="0"/>
              <a:t>Cliquez pour modifier les styles du texte du masque</a:t>
            </a:r>
          </a:p>
        </p:txBody>
      </p:sp>
      <p:sp>
        <p:nvSpPr>
          <p:cNvPr id="9" name="Content Placeholder 8"/>
          <p:cNvSpPr>
            <a:spLocks noGrp="1"/>
          </p:cNvSpPr>
          <p:nvPr>
            <p:ph sz="quarter" idx="13"/>
          </p:nvPr>
        </p:nvSpPr>
        <p:spPr>
          <a:xfrm>
            <a:off x="2362200" y="1428750"/>
            <a:ext cx="6400800" cy="3200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Tree>
    <p:extLst>
      <p:ext uri="{BB962C8B-B14F-4D97-AF65-F5344CB8AC3E}">
        <p14:creationId xmlns:p14="http://schemas.microsoft.com/office/powerpoint/2010/main" val="37796715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E4606EA6-EFEA-4C30-9264-4F9291A5780D}" type="datetime1">
              <a:rPr lang="ar-DZ" smtClean="0"/>
              <a:pPr/>
              <a:t>16-06-1441</a:t>
            </a:fld>
            <a:endParaRPr kumimoji="0" lang="fr-FR" sz="1400">
              <a:solidFill>
                <a:schemeClr val="tx2"/>
              </a:solidFill>
            </a:endParaRPr>
          </a:p>
        </p:txBody>
      </p:sp>
      <p:sp>
        <p:nvSpPr>
          <p:cNvPr id="5" name="Espace réservé du pied de page 4"/>
          <p:cNvSpPr>
            <a:spLocks noGrp="1"/>
          </p:cNvSpPr>
          <p:nvPr>
            <p:ph type="ftr" sz="quarter" idx="11"/>
          </p:nvPr>
        </p:nvSpPr>
        <p:spPr/>
        <p:txBody>
          <a:bodyPr/>
          <a:lstStyle/>
          <a:p>
            <a:pPr algn="r"/>
            <a:endParaRPr kumimoji="0" lang="fr-FR" sz="1400">
              <a:solidFill>
                <a:schemeClr val="tx2"/>
              </a:solidFill>
            </a:endParaRPr>
          </a:p>
        </p:txBody>
      </p:sp>
      <p:sp>
        <p:nvSpPr>
          <p:cNvPr id="6" name="Espace réservé du numéro de diapositive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9833224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304"/>
            <a:ext cx="7886700" cy="2139553"/>
          </a:xfrm>
        </p:spPr>
        <p:txBody>
          <a:bodyPr anchor="b"/>
          <a:lstStyle>
            <a:lvl1pPr>
              <a:defRPr sz="4500"/>
            </a:lvl1pPr>
          </a:lstStyle>
          <a:p>
            <a:r>
              <a:rPr lang="fr-FR" smtClean="0"/>
              <a:t>Modifiez le style du titre</a:t>
            </a:r>
            <a:endParaRPr lang="ar-DZ"/>
          </a:p>
        </p:txBody>
      </p:sp>
      <p:sp>
        <p:nvSpPr>
          <p:cNvPr id="3" name="Espace réservé du texte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E4606EA6-EFEA-4C30-9264-4F9291A5780D}" type="datetime1">
              <a:rPr lang="ar-DZ" smtClean="0"/>
              <a:pPr/>
              <a:t>16-06-1441</a:t>
            </a:fld>
            <a:endParaRPr kumimoji="0" lang="fr-FR" sz="1400">
              <a:solidFill>
                <a:schemeClr val="tx2"/>
              </a:solidFill>
            </a:endParaRPr>
          </a:p>
        </p:txBody>
      </p:sp>
      <p:sp>
        <p:nvSpPr>
          <p:cNvPr id="5" name="Espace réservé du pied de page 4"/>
          <p:cNvSpPr>
            <a:spLocks noGrp="1"/>
          </p:cNvSpPr>
          <p:nvPr>
            <p:ph type="ftr" sz="quarter" idx="11"/>
          </p:nvPr>
        </p:nvSpPr>
        <p:spPr/>
        <p:txBody>
          <a:bodyPr/>
          <a:lstStyle/>
          <a:p>
            <a:pPr algn="r"/>
            <a:endParaRPr kumimoji="0" lang="fr-FR" sz="1400">
              <a:solidFill>
                <a:schemeClr val="tx2"/>
              </a:solidFill>
            </a:endParaRPr>
          </a:p>
        </p:txBody>
      </p:sp>
      <p:sp>
        <p:nvSpPr>
          <p:cNvPr id="6" name="Espace réservé du numéro de diapositive 5"/>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13192340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628650" y="1369219"/>
            <a:ext cx="3886200" cy="3263504"/>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29150" y="1369219"/>
            <a:ext cx="3886200" cy="3263504"/>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E4606EA6-EFEA-4C30-9264-4F9291A5780D}" type="datetime1">
              <a:rPr lang="ar-DZ" smtClean="0"/>
              <a:pPr/>
              <a:t>16-06-1441</a:t>
            </a:fld>
            <a:endParaRPr kumimoji="0" lang="fr-FR" sz="1400">
              <a:solidFill>
                <a:schemeClr val="tx2"/>
              </a:solidFill>
            </a:endParaRPr>
          </a:p>
        </p:txBody>
      </p:sp>
      <p:sp>
        <p:nvSpPr>
          <p:cNvPr id="6" name="Espace réservé du pied de page 5"/>
          <p:cNvSpPr>
            <a:spLocks noGrp="1"/>
          </p:cNvSpPr>
          <p:nvPr>
            <p:ph type="ftr" sz="quarter" idx="11"/>
          </p:nvPr>
        </p:nvSpPr>
        <p:spPr/>
        <p:txBody>
          <a:bodyPr/>
          <a:lstStyle/>
          <a:p>
            <a:pPr algn="r"/>
            <a:endParaRPr kumimoji="0" lang="fr-FR" sz="1400">
              <a:solidFill>
                <a:schemeClr val="tx2"/>
              </a:solidFill>
            </a:endParaRPr>
          </a:p>
        </p:txBody>
      </p:sp>
      <p:sp>
        <p:nvSpPr>
          <p:cNvPr id="7" name="Espace réservé du numéro de diapositive 6"/>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30622715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273844"/>
            <a:ext cx="7886700" cy="994172"/>
          </a:xfrm>
        </p:spPr>
        <p:txBody>
          <a:bodyPr/>
          <a:lstStyle/>
          <a:p>
            <a:r>
              <a:rPr lang="fr-FR" smtClean="0"/>
              <a:t>Modifiez le style du titre</a:t>
            </a:r>
            <a:endParaRPr lang="ar-DZ"/>
          </a:p>
        </p:txBody>
      </p:sp>
      <p:sp>
        <p:nvSpPr>
          <p:cNvPr id="3" name="Espace réservé du texte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p>
        </p:txBody>
      </p:sp>
      <p:sp>
        <p:nvSpPr>
          <p:cNvPr id="4" name="Espace réservé du contenu 3"/>
          <p:cNvSpPr>
            <a:spLocks noGrp="1"/>
          </p:cNvSpPr>
          <p:nvPr>
            <p:ph sz="half" idx="2"/>
          </p:nvPr>
        </p:nvSpPr>
        <p:spPr>
          <a:xfrm>
            <a:off x="629842" y="1878806"/>
            <a:ext cx="3868340" cy="2763441"/>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p>
        </p:txBody>
      </p:sp>
      <p:sp>
        <p:nvSpPr>
          <p:cNvPr id="6" name="Espace réservé du contenu 5"/>
          <p:cNvSpPr>
            <a:spLocks noGrp="1"/>
          </p:cNvSpPr>
          <p:nvPr>
            <p:ph sz="quarter" idx="4"/>
          </p:nvPr>
        </p:nvSpPr>
        <p:spPr>
          <a:xfrm>
            <a:off x="4629150" y="1878806"/>
            <a:ext cx="3887391" cy="2763441"/>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E4606EA6-EFEA-4C30-9264-4F9291A5780D}" type="datetime1">
              <a:rPr lang="ar-DZ" smtClean="0"/>
              <a:pPr/>
              <a:t>16-06-1441</a:t>
            </a:fld>
            <a:endParaRPr kumimoji="0" lang="fr-FR" sz="1400">
              <a:solidFill>
                <a:schemeClr val="tx2"/>
              </a:solidFill>
            </a:endParaRPr>
          </a:p>
        </p:txBody>
      </p:sp>
      <p:sp>
        <p:nvSpPr>
          <p:cNvPr id="8" name="Espace réservé du pied de page 7"/>
          <p:cNvSpPr>
            <a:spLocks noGrp="1"/>
          </p:cNvSpPr>
          <p:nvPr>
            <p:ph type="ftr" sz="quarter" idx="11"/>
          </p:nvPr>
        </p:nvSpPr>
        <p:spPr/>
        <p:txBody>
          <a:bodyPr/>
          <a:lstStyle/>
          <a:p>
            <a:pPr algn="r"/>
            <a:endParaRPr kumimoji="0" lang="fr-FR" sz="1400">
              <a:solidFill>
                <a:schemeClr val="tx2"/>
              </a:solidFill>
            </a:endParaRPr>
          </a:p>
        </p:txBody>
      </p:sp>
      <p:sp>
        <p:nvSpPr>
          <p:cNvPr id="9" name="Espace réservé du numéro de diapositive 8"/>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19594666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e la date 2"/>
          <p:cNvSpPr>
            <a:spLocks noGrp="1"/>
          </p:cNvSpPr>
          <p:nvPr>
            <p:ph type="dt" sz="half" idx="10"/>
          </p:nvPr>
        </p:nvSpPr>
        <p:spPr/>
        <p:txBody>
          <a:bodyPr/>
          <a:lstStyle/>
          <a:p>
            <a:fld id="{6DFADB5D-B7A0-47E3-AD2D-B1A6F8614213}" type="datetime1">
              <a:rPr lang="ar-DZ" smtClean="0"/>
              <a:pPr/>
              <a:t>16-06-1441</a:t>
            </a:fld>
            <a:endParaRPr kumimoji="0" lang="fr-FR"/>
          </a:p>
        </p:txBody>
      </p:sp>
      <p:sp>
        <p:nvSpPr>
          <p:cNvPr id="4" name="Espace réservé du pied de page 3"/>
          <p:cNvSpPr>
            <a:spLocks noGrp="1"/>
          </p:cNvSpPr>
          <p:nvPr>
            <p:ph type="ftr" sz="quarter" idx="11"/>
          </p:nvPr>
        </p:nvSpPr>
        <p:spPr/>
        <p:txBody>
          <a:bodyPr/>
          <a:lstStyle/>
          <a:p>
            <a:endParaRPr kumimoji="0" lang="fr-FR"/>
          </a:p>
        </p:txBody>
      </p:sp>
      <p:sp>
        <p:nvSpPr>
          <p:cNvPr id="5" name="Espace réservé du numéro de diapositive 4"/>
          <p:cNvSpPr>
            <a:spLocks noGrp="1"/>
          </p:cNvSpPr>
          <p:nvPr>
            <p:ph type="sldNum" sz="quarter" idx="12"/>
          </p:nvPr>
        </p:nvSpPr>
        <p:spPr/>
        <p:txBody>
          <a:bodyPr/>
          <a:lstStyle/>
          <a:p>
            <a:fld id="{A3F7CB7D-F184-43C7-B6FD-03D728E1BBFF}" type="slidenum">
              <a:rPr kumimoji="0" lang="fr-FR" smtClean="0">
                <a:solidFill>
                  <a:srgbClr val="FFFFFF"/>
                </a:solidFill>
              </a:rPr>
              <a:pPr/>
              <a:t>‹N°›</a:t>
            </a:fld>
            <a:endParaRPr kumimoji="0" lang="fr-FR">
              <a:solidFill>
                <a:srgbClr val="FFFFFF"/>
              </a:solidFill>
            </a:endParaRPr>
          </a:p>
        </p:txBody>
      </p:sp>
    </p:spTree>
    <p:extLst>
      <p:ext uri="{BB962C8B-B14F-4D97-AF65-F5344CB8AC3E}">
        <p14:creationId xmlns:p14="http://schemas.microsoft.com/office/powerpoint/2010/main" val="1965257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2968126-03FC-49C0-B9B8-2B561CCC3D90}" type="datetime1">
              <a:rPr lang="ar-DZ" smtClean="0"/>
              <a:pPr/>
              <a:t>16-06-1441</a:t>
            </a:fld>
            <a:endParaRPr kumimoji="0" lang="fr-FR"/>
          </a:p>
        </p:txBody>
      </p:sp>
      <p:sp>
        <p:nvSpPr>
          <p:cNvPr id="3" name="Espace réservé du pied de page 2"/>
          <p:cNvSpPr>
            <a:spLocks noGrp="1"/>
          </p:cNvSpPr>
          <p:nvPr>
            <p:ph type="ftr" sz="quarter" idx="11"/>
          </p:nvPr>
        </p:nvSpPr>
        <p:spPr/>
        <p:txBody>
          <a:bodyPr/>
          <a:lstStyle/>
          <a:p>
            <a:endParaRPr kumimoji="0" lang="fr-FR"/>
          </a:p>
        </p:txBody>
      </p:sp>
      <p:sp>
        <p:nvSpPr>
          <p:cNvPr id="4" name="Espace réservé du numéro de diapositive 3"/>
          <p:cNvSpPr>
            <a:spLocks noGrp="1"/>
          </p:cNvSpPr>
          <p:nvPr>
            <p:ph type="sldNum" sz="quarter" idx="12"/>
          </p:nvPr>
        </p:nvSpPr>
        <p:spPr/>
        <p:txBody>
          <a:bodyPr/>
          <a:lstStyle/>
          <a:p>
            <a:fld id="{A3F7CB7D-F184-43C7-B6FD-03D728E1BBFF}" type="slidenum">
              <a:rPr kumimoji="0" lang="fr-FR" smtClean="0">
                <a:solidFill>
                  <a:schemeClr val="tx2"/>
                </a:solidFill>
              </a:rPr>
              <a:pPr/>
              <a:t>‹N°›</a:t>
            </a:fld>
            <a:endParaRPr kumimoji="0" lang="fr-FR">
              <a:solidFill>
                <a:schemeClr val="tx2"/>
              </a:solidFill>
            </a:endParaRPr>
          </a:p>
        </p:txBody>
      </p:sp>
    </p:spTree>
    <p:extLst>
      <p:ext uri="{BB962C8B-B14F-4D97-AF65-F5344CB8AC3E}">
        <p14:creationId xmlns:p14="http://schemas.microsoft.com/office/powerpoint/2010/main" val="19755795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smtClean="0"/>
              <a:t>Modifiez le style du titre</a:t>
            </a:r>
            <a:endParaRPr lang="ar-DZ"/>
          </a:p>
        </p:txBody>
      </p:sp>
      <p:sp>
        <p:nvSpPr>
          <p:cNvPr id="3" name="Espace réservé du contenu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E4606EA6-EFEA-4C30-9264-4F9291A5780D}" type="datetime1">
              <a:rPr lang="ar-DZ" smtClean="0"/>
              <a:pPr/>
              <a:t>16-06-1441</a:t>
            </a:fld>
            <a:endParaRPr kumimoji="0" lang="fr-FR" sz="1400">
              <a:solidFill>
                <a:schemeClr val="tx2"/>
              </a:solidFill>
            </a:endParaRPr>
          </a:p>
        </p:txBody>
      </p:sp>
      <p:sp>
        <p:nvSpPr>
          <p:cNvPr id="6" name="Espace réservé du pied de page 5"/>
          <p:cNvSpPr>
            <a:spLocks noGrp="1"/>
          </p:cNvSpPr>
          <p:nvPr>
            <p:ph type="ftr" sz="quarter" idx="11"/>
          </p:nvPr>
        </p:nvSpPr>
        <p:spPr/>
        <p:txBody>
          <a:bodyPr/>
          <a:lstStyle/>
          <a:p>
            <a:pPr algn="r"/>
            <a:endParaRPr kumimoji="0" lang="fr-FR" sz="1400">
              <a:solidFill>
                <a:schemeClr val="tx2"/>
              </a:solidFill>
            </a:endParaRPr>
          </a:p>
        </p:txBody>
      </p:sp>
      <p:sp>
        <p:nvSpPr>
          <p:cNvPr id="7" name="Espace réservé du numéro de diapositive 6"/>
          <p:cNvSpPr>
            <a:spLocks noGrp="1"/>
          </p:cNvSpPr>
          <p:nvPr>
            <p:ph type="sldNum" sz="quarter" idx="12"/>
          </p:nvPr>
        </p:nvSpPr>
        <p:spPr/>
        <p:txBody>
          <a:body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22481911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smtClean="0"/>
              <a:t>Modifiez le style du titre</a:t>
            </a:r>
            <a:endParaRPr lang="ar-DZ"/>
          </a:p>
        </p:txBody>
      </p:sp>
      <p:sp>
        <p:nvSpPr>
          <p:cNvPr id="3" name="Espace réservé pour une image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r-DZ"/>
          </a:p>
        </p:txBody>
      </p:sp>
      <p:sp>
        <p:nvSpPr>
          <p:cNvPr id="4" name="Espace réservé du texte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E4606EA6-EFEA-4C30-9264-4F9291A5780D}" type="datetime1">
              <a:rPr lang="ar-DZ" smtClean="0"/>
              <a:pPr/>
              <a:t>16-06-1441</a:t>
            </a:fld>
            <a:endParaRPr kumimoji="0" lang="fr-FR"/>
          </a:p>
        </p:txBody>
      </p:sp>
      <p:sp>
        <p:nvSpPr>
          <p:cNvPr id="6" name="Espace réservé du pied de page 5"/>
          <p:cNvSpPr>
            <a:spLocks noGrp="1"/>
          </p:cNvSpPr>
          <p:nvPr>
            <p:ph type="ftr" sz="quarter" idx="11"/>
          </p:nvPr>
        </p:nvSpPr>
        <p:spPr/>
        <p:txBody>
          <a:bodyPr/>
          <a:lstStyle/>
          <a:p>
            <a:endParaRPr kumimoji="0" lang="fr-FR"/>
          </a:p>
        </p:txBody>
      </p:sp>
      <p:sp>
        <p:nvSpPr>
          <p:cNvPr id="7" name="Espace réservé du numéro de diapositive 6"/>
          <p:cNvSpPr>
            <a:spLocks noGrp="1"/>
          </p:cNvSpPr>
          <p:nvPr>
            <p:ph type="sldNum" sz="quarter" idx="12"/>
          </p:nvPr>
        </p:nvSpPr>
        <p:spPr/>
        <p:txBody>
          <a:bodyPr/>
          <a:lstStyle/>
          <a:p>
            <a:pPr algn="ctr"/>
            <a:fld id="{8F82E0A0-C266-4798-8C8F-B9F91E9DA37E}" type="slidenum">
              <a:rPr kumimoji="0" lang="fr-FR" sz="2800" b="1" smtClean="0">
                <a:solidFill>
                  <a:srgbClr val="FFFFFF"/>
                </a:solidFill>
              </a:rPr>
              <a:pPr algn="ctr"/>
              <a:t>‹N°›</a:t>
            </a:fld>
            <a:endParaRPr kumimoji="0" lang="fr-FR" sz="2800"/>
          </a:p>
        </p:txBody>
      </p:sp>
    </p:spTree>
    <p:extLst>
      <p:ext uri="{BB962C8B-B14F-4D97-AF65-F5344CB8AC3E}">
        <p14:creationId xmlns:p14="http://schemas.microsoft.com/office/powerpoint/2010/main" val="18802700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smtClean="0"/>
              <a:t>Modifiez le style du titre</a:t>
            </a:r>
            <a:endParaRPr lang="ar-DZ"/>
          </a:p>
        </p:txBody>
      </p:sp>
      <p:sp>
        <p:nvSpPr>
          <p:cNvPr id="3" name="Espace réservé du texte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4606EA6-EFEA-4C30-9264-4F9291A5780D}" type="datetime1">
              <a:rPr lang="ar-DZ" smtClean="0"/>
              <a:pPr/>
              <a:t>16-06-1441</a:t>
            </a:fld>
            <a:endParaRPr kumimoji="0" lang="fr-FR" sz="1400">
              <a:solidFill>
                <a:schemeClr val="tx2"/>
              </a:solidFill>
            </a:endParaRPr>
          </a:p>
        </p:txBody>
      </p:sp>
      <p:sp>
        <p:nvSpPr>
          <p:cNvPr id="5" name="Espace réservé du pied de page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lgn="r"/>
            <a:endParaRPr kumimoji="0" lang="fr-FR" sz="1400">
              <a:solidFill>
                <a:schemeClr val="tx2"/>
              </a:solidFill>
            </a:endParaRPr>
          </a:p>
        </p:txBody>
      </p:sp>
      <p:sp>
        <p:nvSpPr>
          <p:cNvPr id="6" name="Espace réservé du numéro de diapositive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lgn="ctr"/>
            <a:fld id="{8F82E0A0-C266-4798-8C8F-B9F91E9DA37E}" type="slidenum">
              <a:rPr kumimoji="0" lang="fr-FR" sz="1400" b="1" smtClean="0">
                <a:solidFill>
                  <a:srgbClr val="FFFFFF"/>
                </a:solidFill>
              </a:rPr>
              <a:pPr algn="ctr"/>
              <a:t>‹N°›</a:t>
            </a:fld>
            <a:endParaRPr kumimoji="0" lang="fr-FR" sz="1400" b="1">
              <a:solidFill>
                <a:srgbClr val="FFFFFF"/>
              </a:solidFill>
            </a:endParaRPr>
          </a:p>
        </p:txBody>
      </p:sp>
    </p:spTree>
    <p:extLst>
      <p:ext uri="{BB962C8B-B14F-4D97-AF65-F5344CB8AC3E}">
        <p14:creationId xmlns:p14="http://schemas.microsoft.com/office/powerpoint/2010/main" val="1070211314"/>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 id="2147484099" r:id="rId12"/>
    <p:sldLayoutId id="2147484100" r:id="rId13"/>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r-D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2.jpeg"/><Relationship Id="rId4" Type="http://schemas.openxmlformats.org/officeDocument/2006/relationships/slide" Target="slide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slide" Target="slide35.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slide" Target="slide42.xml"/><Relationship Id="rId7"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slide" Target="slide39.xml"/><Relationship Id="rId5" Type="http://schemas.openxmlformats.org/officeDocument/2006/relationships/slide" Target="slide41.xml"/><Relationship Id="rId4" Type="http://schemas.openxmlformats.org/officeDocument/2006/relationships/slide" Target="slide40.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gif"/><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40.jpg"/><Relationship Id="rId4" Type="http://schemas.openxmlformats.org/officeDocument/2006/relationships/slide" Target="slide14.xml"/></Relationships>
</file>

<file path=ppt/slides/_rels/slide3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13.xml"/><Relationship Id="rId7" Type="http://schemas.openxmlformats.org/officeDocument/2006/relationships/slide" Target="slide1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1.png"/><Relationship Id="rId5" Type="http://schemas.openxmlformats.org/officeDocument/2006/relationships/image" Target="../media/image39.png"/><Relationship Id="rId4" Type="http://schemas.openxmlformats.org/officeDocument/2006/relationships/notesSlide" Target="../notesSlides/notesSlide24.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slide" Target="slide12.xml"/><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slide" Target="slide14.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45.jpg"/><Relationship Id="rId4" Type="http://schemas.openxmlformats.org/officeDocument/2006/relationships/slide" Target="slide20.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13.xml"/><Relationship Id="rId5" Type="http://schemas.openxmlformats.org/officeDocument/2006/relationships/image" Target="../media/image46.jpg"/><Relationship Id="rId4" Type="http://schemas.openxmlformats.org/officeDocument/2006/relationships/slide" Target="slide20.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47.jpg"/><Relationship Id="rId4" Type="http://schemas.openxmlformats.org/officeDocument/2006/relationships/slide" Target="slide20.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13.xml"/><Relationship Id="rId5" Type="http://schemas.openxmlformats.org/officeDocument/2006/relationships/image" Target="../media/image48.jpg"/><Relationship Id="rId4" Type="http://schemas.openxmlformats.org/officeDocument/2006/relationships/slide" Target="slide20.xml"/></Relationships>
</file>

<file path=ppt/slides/_rels/slide5.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slide" Target="slide7.xml"/><Relationship Id="rId7" Type="http://schemas.openxmlformats.org/officeDocument/2006/relationships/slide" Target="slide15.xml"/><Relationship Id="rId2" Type="http://schemas.openxmlformats.org/officeDocument/2006/relationships/slide" Target="slide6.xml"/><Relationship Id="rId1" Type="http://schemas.openxmlformats.org/officeDocument/2006/relationships/slideLayout" Target="../slideLayouts/slideLayout6.xml"/><Relationship Id="rId6" Type="http://schemas.openxmlformats.org/officeDocument/2006/relationships/slide" Target="slide12.xml"/><Relationship Id="rId5" Type="http://schemas.openxmlformats.org/officeDocument/2006/relationships/slide" Target="slide9.xml"/><Relationship Id="rId4" Type="http://schemas.openxmlformats.org/officeDocument/2006/relationships/slide" Target="slide8.xml"/><Relationship Id="rId9"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IMG_20170404_104752.jpg"/>
          <p:cNvPicPr>
            <a:picLocks noChangeAspect="1"/>
          </p:cNvPicPr>
          <p:nvPr/>
        </p:nvPicPr>
        <p:blipFill>
          <a:blip r:embed="rId3" cstate="print"/>
          <a:stretch>
            <a:fillRect/>
          </a:stretch>
        </p:blipFill>
        <p:spPr>
          <a:xfrm>
            <a:off x="0" y="1"/>
            <a:ext cx="9144000" cy="4371950"/>
          </a:xfrm>
          <a:prstGeom prst="rect">
            <a:avLst/>
          </a:prstGeom>
        </p:spPr>
      </p:pic>
      <p:sp>
        <p:nvSpPr>
          <p:cNvPr id="4" name="Rectangle 3"/>
          <p:cNvSpPr>
            <a:spLocks noGrp="1"/>
          </p:cNvSpPr>
          <p:nvPr>
            <p:ph type="ctrTitle"/>
          </p:nvPr>
        </p:nvSpPr>
        <p:spPr>
          <a:xfrm>
            <a:off x="1403648" y="1923678"/>
            <a:ext cx="6477000" cy="2038350"/>
          </a:xfrm>
        </p:spPr>
        <p:txBody>
          <a:bodyPr>
            <a:noAutofit/>
          </a:bodyPr>
          <a:lstStyle/>
          <a:p>
            <a:pPr algn="ctr"/>
            <a:r>
              <a:rPr lang="ar-DZ" sz="8000" b="1" dirty="0" smtClean="0">
                <a:solidFill>
                  <a:srgbClr val="FF00FF"/>
                </a:solidFill>
                <a:latin typeface="DIN Next LT Arabic Light" pitchFamily="34" charset="-78"/>
                <a:cs typeface="DIN Next LT Arabic Light" pitchFamily="34" charset="-78"/>
              </a:rPr>
              <a:t>تقنيات تسيير</a:t>
            </a:r>
            <a:br>
              <a:rPr lang="ar-DZ" sz="8000" b="1" dirty="0" smtClean="0">
                <a:solidFill>
                  <a:srgbClr val="FF00FF"/>
                </a:solidFill>
                <a:latin typeface="DIN Next LT Arabic Light" pitchFamily="34" charset="-78"/>
                <a:cs typeface="DIN Next LT Arabic Light" pitchFamily="34" charset="-78"/>
              </a:rPr>
            </a:br>
            <a:r>
              <a:rPr lang="ar-DZ" sz="8000" b="1" dirty="0" smtClean="0">
                <a:solidFill>
                  <a:srgbClr val="FF00FF"/>
                </a:solidFill>
                <a:latin typeface="DIN Next LT Arabic Light" pitchFamily="34" charset="-78"/>
                <a:cs typeface="DIN Next LT Arabic Light" pitchFamily="34" charset="-78"/>
              </a:rPr>
              <a:t>مخبر المعلوماتية</a:t>
            </a:r>
            <a:endParaRPr lang="fr-FR" sz="8000" dirty="0">
              <a:solidFill>
                <a:srgbClr val="FF00FF"/>
              </a:solidFill>
              <a:latin typeface="DIN Next LT Arabic Light" pitchFamily="34" charset="-78"/>
              <a:cs typeface="DIN Next LT Arabic Light" pitchFamily="34" charset="-78"/>
            </a:endParaRPr>
          </a:p>
        </p:txBody>
      </p:sp>
      <p:sp>
        <p:nvSpPr>
          <p:cNvPr id="5" name="Rectangle 4"/>
          <p:cNvSpPr>
            <a:spLocks noGrp="1"/>
          </p:cNvSpPr>
          <p:nvPr>
            <p:ph type="subTitle" idx="1"/>
          </p:nvPr>
        </p:nvSpPr>
        <p:spPr>
          <a:xfrm>
            <a:off x="3779912" y="4412103"/>
            <a:ext cx="5364088" cy="679927"/>
          </a:xfrm>
        </p:spPr>
        <p:txBody>
          <a:bodyPr>
            <a:normAutofit lnSpcReduction="10000"/>
          </a:bodyPr>
          <a:lstStyle/>
          <a:p>
            <a:pPr algn="ctr" rtl="1"/>
            <a:r>
              <a:rPr lang="ar-DZ" sz="1800" dirty="0" smtClean="0">
                <a:solidFill>
                  <a:srgbClr val="0070C0"/>
                </a:solidFill>
              </a:rPr>
              <a:t>  </a:t>
            </a:r>
            <a:r>
              <a:rPr lang="ar-DZ" sz="1800" b="1" dirty="0" smtClean="0">
                <a:solidFill>
                  <a:srgbClr val="0070C0"/>
                </a:solidFill>
              </a:rPr>
              <a:t>إعداد وتقديم الأستاذ:</a:t>
            </a:r>
          </a:p>
          <a:p>
            <a:pPr algn="r" rtl="1"/>
            <a:r>
              <a:rPr lang="ar-DZ" sz="1800" b="1" dirty="0" smtClean="0"/>
              <a:t> </a:t>
            </a:r>
            <a:r>
              <a:rPr lang="ar-DZ" sz="1800" b="1" dirty="0" smtClean="0">
                <a:solidFill>
                  <a:srgbClr val="FF00FF"/>
                </a:solidFill>
              </a:rPr>
              <a:t>أولاد الحاج إبراهيم </a:t>
            </a:r>
            <a:r>
              <a:rPr lang="ar-DZ" sz="1800" b="1" dirty="0" err="1" smtClean="0">
                <a:solidFill>
                  <a:srgbClr val="FF00FF"/>
                </a:solidFill>
              </a:rPr>
              <a:t>إبراهيم</a:t>
            </a:r>
            <a:r>
              <a:rPr lang="ar-DZ" sz="1800" b="1" dirty="0" smtClean="0">
                <a:solidFill>
                  <a:srgbClr val="FF00FF"/>
                </a:solidFill>
              </a:rPr>
              <a:t>   </a:t>
            </a:r>
            <a:r>
              <a:rPr lang="ar-DZ" sz="1800" dirty="0" smtClean="0"/>
              <a:t>- </a:t>
            </a:r>
            <a:r>
              <a:rPr lang="ar-DZ" sz="1800" b="1" dirty="0" smtClean="0"/>
              <a:t>متوسطة</a:t>
            </a:r>
            <a:r>
              <a:rPr lang="ar-DZ" sz="1800" dirty="0" smtClean="0"/>
              <a:t> </a:t>
            </a:r>
            <a:r>
              <a:rPr lang="ar-DZ" sz="1800" dirty="0" smtClean="0">
                <a:solidFill>
                  <a:srgbClr val="FF00FF"/>
                </a:solidFill>
              </a:rPr>
              <a:t> </a:t>
            </a:r>
            <a:r>
              <a:rPr lang="ar-DZ" sz="1800" b="1" dirty="0" smtClean="0">
                <a:solidFill>
                  <a:srgbClr val="FF00FF"/>
                </a:solidFill>
              </a:rPr>
              <a:t>17 أكتوبر1961</a:t>
            </a:r>
            <a:r>
              <a:rPr lang="ar-DZ" sz="1800" b="1" dirty="0" smtClean="0">
                <a:solidFill>
                  <a:srgbClr val="FFFF00"/>
                </a:solidFill>
              </a:rPr>
              <a:t> </a:t>
            </a:r>
            <a:r>
              <a:rPr lang="ar-DZ" sz="1800" b="1" dirty="0" smtClean="0"/>
              <a:t>- ورقلة</a:t>
            </a:r>
            <a:r>
              <a:rPr lang="ar-DZ" sz="1800" dirty="0" smtClean="0"/>
              <a:t> -</a:t>
            </a:r>
            <a:endParaRPr lang="fr-FR" sz="1800" dirty="0"/>
          </a:p>
        </p:txBody>
      </p:sp>
      <p:sp>
        <p:nvSpPr>
          <p:cNvPr id="6" name="Rectangle 5"/>
          <p:cNvSpPr/>
          <p:nvPr/>
        </p:nvSpPr>
        <p:spPr>
          <a:xfrm>
            <a:off x="251520" y="4445699"/>
            <a:ext cx="3312368" cy="646331"/>
          </a:xfrm>
          <a:prstGeom prst="rect">
            <a:avLst/>
          </a:prstGeom>
        </p:spPr>
        <p:txBody>
          <a:bodyPr wrap="square">
            <a:spAutoFit/>
          </a:bodyPr>
          <a:lstStyle/>
          <a:p>
            <a:pPr algn="ctr"/>
            <a:r>
              <a:rPr lang="ar-DZ" b="1" dirty="0" smtClean="0">
                <a:solidFill>
                  <a:srgbClr val="0070C0"/>
                </a:solidFill>
              </a:rPr>
              <a:t>تحت إشراف </a:t>
            </a:r>
          </a:p>
          <a:p>
            <a:pPr algn="ctr"/>
            <a:r>
              <a:rPr lang="ar-DZ" b="1" dirty="0" smtClean="0"/>
              <a:t>مفتش المادة السيّد: </a:t>
            </a:r>
            <a:r>
              <a:rPr lang="ar-DZ" b="1" dirty="0" smtClean="0">
                <a:solidFill>
                  <a:srgbClr val="FF00FF"/>
                </a:solidFill>
              </a:rPr>
              <a:t>بقاري أحمد السعيد</a:t>
            </a:r>
            <a:endParaRPr lang="fr-FR" b="1" dirty="0">
              <a:solidFill>
                <a:srgbClr val="FF00FF"/>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3779912" y="592666"/>
            <a:ext cx="5112568" cy="1005840"/>
          </a:xfrm>
        </p:spPr>
        <p:txBody>
          <a:bodyPr>
            <a:noAutofit/>
          </a:bodyPr>
          <a:lstStyle/>
          <a:p>
            <a:pPr algn="r"/>
            <a:r>
              <a:rPr lang="ar-SA" sz="7200" dirty="0" smtClean="0">
                <a:solidFill>
                  <a:srgbClr val="FF0000"/>
                </a:solidFill>
                <a:latin typeface="Aldhabi" pitchFamily="2" charset="-78"/>
                <a:cs typeface="Aldhabi" pitchFamily="2" charset="-78"/>
              </a:rPr>
              <a:t>مواصفات المخبر</a:t>
            </a:r>
            <a:r>
              <a:rPr lang="ar-DZ" sz="7200" dirty="0" smtClean="0">
                <a:solidFill>
                  <a:srgbClr val="0070C0"/>
                </a:solidFill>
                <a:latin typeface="Aldhabi" pitchFamily="2" charset="-78"/>
                <a:cs typeface="Aldhabi" pitchFamily="2" charset="-78"/>
              </a:rPr>
              <a:t>( تابع ) </a:t>
            </a:r>
            <a:endParaRPr lang="fr-FR" sz="7200" dirty="0">
              <a:solidFill>
                <a:srgbClr val="0070C0"/>
              </a:solidFill>
              <a:latin typeface="Aldhabi" pitchFamily="2" charset="-78"/>
              <a:cs typeface="Aldhabi" pitchFamily="2" charset="-78"/>
            </a:endParaRPr>
          </a:p>
        </p:txBody>
      </p:sp>
      <p:sp>
        <p:nvSpPr>
          <p:cNvPr id="4" name="Rectangle 3"/>
          <p:cNvSpPr>
            <a:spLocks noGrp="1"/>
          </p:cNvSpPr>
          <p:nvPr>
            <p:ph sz="quarter" idx="14"/>
          </p:nvPr>
        </p:nvSpPr>
        <p:spPr>
          <a:xfrm>
            <a:off x="0" y="2211710"/>
            <a:ext cx="9144000" cy="2803375"/>
          </a:xfrm>
        </p:spPr>
        <p:txBody>
          <a:bodyPr>
            <a:normAutofit/>
          </a:bodyPr>
          <a:lstStyle/>
          <a:p>
            <a:pPr algn="r" rtl="1"/>
            <a:r>
              <a:rPr lang="ar-SA" sz="2700" dirty="0" smtClean="0">
                <a:latin typeface="A Jannat LT" pitchFamily="2" charset="-78"/>
                <a:cs typeface="A Jannat LT" pitchFamily="2" charset="-78"/>
              </a:rPr>
              <a:t>الإضاءة والانارة اللازمتين</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تسييج النوافذ و ضمان الحماية و ال</a:t>
            </a:r>
            <a:r>
              <a:rPr lang="ar-DZ" sz="2700" dirty="0" smtClean="0">
                <a:latin typeface="A Jannat LT" pitchFamily="2" charset="-78"/>
                <a:cs typeface="A Jannat LT" pitchFamily="2" charset="-78"/>
              </a:rPr>
              <a:t>أ</a:t>
            </a:r>
            <a:r>
              <a:rPr lang="ar-SA" sz="2700" dirty="0" smtClean="0">
                <a:latin typeface="A Jannat LT" pitchFamily="2" charset="-78"/>
                <a:cs typeface="A Jannat LT" pitchFamily="2" charset="-78"/>
              </a:rPr>
              <a:t>من للمخبر بالوسائل الضرورية</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جهاز إطفاء الحرائق</a:t>
            </a:r>
            <a:r>
              <a:rPr lang="ar-DZ" sz="2700" dirty="0" smtClean="0">
                <a:latin typeface="A Jannat LT" pitchFamily="2" charset="-78"/>
                <a:cs typeface="A Jannat LT" pitchFamily="2" charset="-78"/>
              </a:rPr>
              <a:t> (</a:t>
            </a:r>
            <a:r>
              <a:rPr lang="fr-FR" sz="2700" dirty="0" smtClean="0">
                <a:solidFill>
                  <a:srgbClr val="FF00FF"/>
                </a:solidFill>
                <a:latin typeface="A Jannat LT" pitchFamily="2" charset="-78"/>
                <a:cs typeface="A Jannat LT" pitchFamily="2" charset="-78"/>
              </a:rPr>
              <a:t>Extincteur</a:t>
            </a:r>
            <a:r>
              <a:rPr lang="ar-DZ" sz="2700" dirty="0" smtClean="0">
                <a:latin typeface="A Jannat LT" pitchFamily="2" charset="-78"/>
                <a:cs typeface="A Jannat LT" pitchFamily="2" charset="-78"/>
              </a:rPr>
              <a:t> ).</a:t>
            </a:r>
            <a:endParaRPr lang="fr-FR" sz="2700" dirty="0" smtClean="0">
              <a:latin typeface="A Jannat LT" pitchFamily="2" charset="-78"/>
              <a:cs typeface="A Jannat LT" pitchFamily="2" charset="-78"/>
            </a:endParaRPr>
          </a:p>
          <a:p>
            <a:pPr algn="r" rtl="1"/>
            <a:r>
              <a:rPr lang="ar-SA" sz="2700" dirty="0" smtClean="0">
                <a:latin typeface="A Jannat LT" pitchFamily="2" charset="-78"/>
                <a:cs typeface="A Jannat LT" pitchFamily="2" charset="-78"/>
              </a:rPr>
              <a:t>ستائر النوافذ</a:t>
            </a:r>
            <a:r>
              <a:rPr lang="fr-FR" sz="2700" dirty="0" smtClean="0">
                <a:latin typeface="A Jannat LT" pitchFamily="2" charset="-78"/>
                <a:cs typeface="A Jannat LT" pitchFamily="2" charset="-78"/>
              </a:rPr>
              <a:t>.</a:t>
            </a:r>
          </a:p>
          <a:p>
            <a:pPr algn="r" rtl="1">
              <a:buNone/>
            </a:pPr>
            <a:endParaRPr lang="fr-FR" sz="4000" dirty="0">
              <a:latin typeface="1Lionsys Reqa" pitchFamily="2" charset="-78"/>
              <a:cs typeface="1Lionsys Reqa" pitchFamily="2" charset="-78"/>
            </a:endParaRPr>
          </a:p>
        </p:txBody>
      </p:sp>
      <p:pic>
        <p:nvPicPr>
          <p:cNvPr id="7" name="Rounded Rectangle 4"/>
          <p:cNvPicPr>
            <a:picLocks noChangeAspect="1" noChangeArrowheads="1"/>
          </p:cNvPicPr>
          <p:nvPr/>
        </p:nvPicPr>
        <p:blipFill>
          <a:blip r:embed="rId3" cstate="print"/>
          <a:stretch>
            <a:fillRect/>
          </a:stretch>
        </p:blipFill>
        <p:spPr bwMode="auto">
          <a:xfrm>
            <a:off x="179513"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2000" fill="hold"/>
                                        <p:tgtEl>
                                          <p:spTgt spid="7"/>
                                        </p:tgtEl>
                                        <p:attrNameLst>
                                          <p:attrName>ppt_w</p:attrName>
                                        </p:attrNameLst>
                                      </p:cBhvr>
                                      <p:tavLst>
                                        <p:tav tm="0">
                                          <p:val>
                                            <p:fltVal val="0"/>
                                          </p:val>
                                        </p:tav>
                                        <p:tav tm="100000">
                                          <p:val>
                                            <p:strVal val="#ppt_w"/>
                                          </p:val>
                                        </p:tav>
                                      </p:tavLst>
                                    </p:anim>
                                    <p:anim calcmode="lin" valueType="num">
                                      <p:cBhvr>
                                        <p:cTn id="14" dur="2000" fill="hold"/>
                                        <p:tgtEl>
                                          <p:spTgt spid="7"/>
                                        </p:tgtEl>
                                        <p:attrNameLst>
                                          <p:attrName>ppt_h</p:attrName>
                                        </p:attrNameLst>
                                      </p:cBhvr>
                                      <p:tavLst>
                                        <p:tav tm="0">
                                          <p:val>
                                            <p:fltVal val="0"/>
                                          </p:val>
                                        </p:tav>
                                        <p:tav tm="100000">
                                          <p:val>
                                            <p:strVal val="#ppt_h"/>
                                          </p:val>
                                        </p:tav>
                                      </p:tavLst>
                                    </p:anim>
                                    <p:animEffect transition="in" filter="fade">
                                      <p:cBhvr>
                                        <p:cTn id="15" dur="2000"/>
                                        <p:tgtEl>
                                          <p:spTgt spid="7"/>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54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16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154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187624" y="771550"/>
            <a:ext cx="7776864" cy="1005840"/>
          </a:xfrm>
        </p:spPr>
        <p:txBody>
          <a:bodyPr>
            <a:noAutofit/>
          </a:bodyPr>
          <a:lstStyle/>
          <a:p>
            <a:pPr algn="r"/>
            <a:r>
              <a:rPr lang="ar-SA" sz="7200" dirty="0">
                <a:solidFill>
                  <a:srgbClr val="FF0000"/>
                </a:solidFill>
                <a:latin typeface="Aldhabi" pitchFamily="2" charset="-78"/>
                <a:cs typeface="Aldhabi" pitchFamily="2" charset="-78"/>
              </a:rPr>
              <a:t>مواصفات المخبر</a:t>
            </a:r>
            <a:r>
              <a:rPr lang="ar-DZ" sz="7200" dirty="0">
                <a:solidFill>
                  <a:srgbClr val="0070C0"/>
                </a:solidFill>
                <a:latin typeface="Aldhabi" pitchFamily="2" charset="-78"/>
                <a:cs typeface="Aldhabi" pitchFamily="2" charset="-78"/>
              </a:rPr>
              <a:t>( تابع ) </a:t>
            </a:r>
            <a:endParaRPr lang="fr-FR" sz="7200" dirty="0">
              <a:solidFill>
                <a:srgbClr val="0070C0"/>
              </a:solidFill>
              <a:latin typeface="Aldhabi" pitchFamily="2" charset="-78"/>
              <a:cs typeface="Aldhabi" pitchFamily="2" charset="-78"/>
            </a:endParaRPr>
          </a:p>
        </p:txBody>
      </p:sp>
      <p:sp>
        <p:nvSpPr>
          <p:cNvPr id="4" name="Rectangle 3"/>
          <p:cNvSpPr>
            <a:spLocks noGrp="1"/>
          </p:cNvSpPr>
          <p:nvPr>
            <p:ph sz="quarter" idx="14"/>
          </p:nvPr>
        </p:nvSpPr>
        <p:spPr>
          <a:xfrm>
            <a:off x="-179512" y="2571750"/>
            <a:ext cx="9144000" cy="2803375"/>
          </a:xfrm>
        </p:spPr>
        <p:txBody>
          <a:bodyPr>
            <a:normAutofit/>
          </a:bodyPr>
          <a:lstStyle/>
          <a:p>
            <a:pPr algn="r" rtl="1"/>
            <a:r>
              <a:rPr lang="ar-SA" sz="2700" dirty="0" smtClean="0">
                <a:latin typeface="A Jannat LT" pitchFamily="2" charset="-78"/>
                <a:cs typeface="A Jannat LT" pitchFamily="2" charset="-78"/>
              </a:rPr>
              <a:t>الأغطية اللازمة لحماية أجهزة الحواسيب من الغبار</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ضمان النظافة الدورية للمخبر</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احترام المسافة اللازمة بين الحواسيب</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ترك مسافة الأمان بين الحواسيب والحائط</a:t>
            </a:r>
            <a:r>
              <a:rPr lang="fr-FR" sz="2800" dirty="0" smtClean="0"/>
              <a:t>.</a:t>
            </a: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51520" y="302362"/>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71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05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146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539552" y="592666"/>
            <a:ext cx="7776864" cy="1005840"/>
          </a:xfrm>
        </p:spPr>
        <p:txBody>
          <a:bodyPr>
            <a:noAutofit/>
          </a:bodyPr>
          <a:lstStyle/>
          <a:p>
            <a:pPr algn="r"/>
            <a:r>
              <a:rPr lang="ar-SA" sz="8000" dirty="0">
                <a:solidFill>
                  <a:srgbClr val="FF0000"/>
                </a:solidFill>
                <a:latin typeface="Aldhabi" pitchFamily="2" charset="-78"/>
                <a:cs typeface="Aldhabi" pitchFamily="2" charset="-78"/>
              </a:rPr>
              <a:t>تسيير </a:t>
            </a:r>
            <a:r>
              <a:rPr lang="ar-SA" sz="8000" dirty="0" smtClean="0">
                <a:solidFill>
                  <a:srgbClr val="FF0000"/>
                </a:solidFill>
                <a:latin typeface="Aldhabi" pitchFamily="2" charset="-78"/>
                <a:cs typeface="Aldhabi" pitchFamily="2" charset="-78"/>
              </a:rPr>
              <a:t>المخبر</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144016" y="2211710"/>
            <a:ext cx="9144000" cy="2803375"/>
          </a:xfrm>
        </p:spPr>
        <p:txBody>
          <a:bodyPr>
            <a:normAutofit/>
          </a:bodyPr>
          <a:lstStyle/>
          <a:p>
            <a:pPr marL="0" indent="0" algn="r" rtl="1">
              <a:buNone/>
            </a:pPr>
            <a:r>
              <a:rPr lang="ar-SA" sz="2700" b="1" dirty="0">
                <a:solidFill>
                  <a:srgbClr val="0070C0"/>
                </a:solidFill>
                <a:latin typeface="A Jannat LT" pitchFamily="2" charset="-78"/>
                <a:cs typeface="A Jannat LT" pitchFamily="2" charset="-78"/>
              </a:rPr>
              <a:t>لضمان السير الحسن للمخبر يجب الأخذ بعين الاعتبار </a:t>
            </a:r>
            <a:r>
              <a:rPr lang="ar-SA" sz="2700" b="1" dirty="0" smtClean="0">
                <a:solidFill>
                  <a:srgbClr val="0070C0"/>
                </a:solidFill>
                <a:latin typeface="A Jannat LT" pitchFamily="2" charset="-78"/>
                <a:cs typeface="A Jannat LT" pitchFamily="2" charset="-78"/>
              </a:rPr>
              <a:t>ما </a:t>
            </a:r>
            <a:r>
              <a:rPr lang="ar-SA" sz="2700" b="1" dirty="0">
                <a:solidFill>
                  <a:srgbClr val="0070C0"/>
                </a:solidFill>
                <a:latin typeface="A Jannat LT" pitchFamily="2" charset="-78"/>
                <a:cs typeface="A Jannat LT" pitchFamily="2" charset="-78"/>
              </a:rPr>
              <a:t>يلي</a:t>
            </a:r>
            <a:r>
              <a:rPr lang="fr-FR" sz="2700" b="1" dirty="0">
                <a:solidFill>
                  <a:srgbClr val="0070C0"/>
                </a:solidFill>
                <a:latin typeface="A Jannat LT" pitchFamily="2" charset="-78"/>
                <a:cs typeface="A Jannat LT" pitchFamily="2" charset="-78"/>
              </a:rPr>
              <a:t>:</a:t>
            </a:r>
            <a:endParaRPr lang="en-US" sz="2700" b="1" dirty="0">
              <a:solidFill>
                <a:srgbClr val="0070C0"/>
              </a:solidFill>
              <a:latin typeface="A Jannat LT" pitchFamily="2" charset="-78"/>
              <a:cs typeface="A Jannat LT" pitchFamily="2" charset="-78"/>
            </a:endParaRPr>
          </a:p>
          <a:p>
            <a:pPr algn="r" rtl="1"/>
            <a:r>
              <a:rPr lang="ar-SA" sz="2700" dirty="0" smtClean="0">
                <a:latin typeface="A Jannat LT" pitchFamily="2" charset="-78"/>
                <a:cs typeface="A Jannat LT" pitchFamily="2" charset="-78"/>
              </a:rPr>
              <a:t>تعليق </a:t>
            </a:r>
            <a:r>
              <a:rPr lang="ar-SA" sz="2700" dirty="0">
                <a:latin typeface="A Jannat LT" pitchFamily="2" charset="-78"/>
                <a:cs typeface="A Jannat LT" pitchFamily="2" charset="-78"/>
              </a:rPr>
              <a:t>رزنامة استغلال المخبر</a:t>
            </a:r>
            <a:r>
              <a:rPr lang="fr-FR" sz="2700" dirty="0">
                <a:latin typeface="A Jannat LT" pitchFamily="2" charset="-78"/>
                <a:cs typeface="A Jannat LT" pitchFamily="2" charset="-78"/>
              </a:rPr>
              <a:t>.</a:t>
            </a:r>
            <a:endParaRPr lang="en-US" sz="2700" dirty="0">
              <a:latin typeface="A Jannat LT" pitchFamily="2" charset="-78"/>
              <a:cs typeface="A Jannat LT" pitchFamily="2" charset="-78"/>
            </a:endParaRPr>
          </a:p>
          <a:p>
            <a:pPr algn="r" rtl="1"/>
            <a:r>
              <a:rPr lang="ar-SA" sz="2700" dirty="0" smtClean="0">
                <a:latin typeface="A Jannat LT" pitchFamily="2" charset="-78"/>
                <a:cs typeface="A Jannat LT" pitchFamily="2" charset="-78"/>
              </a:rPr>
              <a:t>تعليق </a:t>
            </a:r>
            <a:r>
              <a:rPr lang="ar-SA" sz="2700" dirty="0">
                <a:latin typeface="A Jannat LT" pitchFamily="2" charset="-78"/>
                <a:cs typeface="A Jannat LT" pitchFamily="2" charset="-78"/>
              </a:rPr>
              <a:t>توجيهات الحفاظ على المخبر</a:t>
            </a:r>
            <a:r>
              <a:rPr lang="fr-FR" sz="2700" dirty="0">
                <a:latin typeface="A Jannat LT" pitchFamily="2" charset="-78"/>
                <a:cs typeface="A Jannat LT" pitchFamily="2" charset="-78"/>
              </a:rPr>
              <a:t>.</a:t>
            </a:r>
            <a:endParaRPr lang="en-US" sz="2700" dirty="0">
              <a:latin typeface="A Jannat LT" pitchFamily="2" charset="-78"/>
              <a:cs typeface="A Jannat LT" pitchFamily="2" charset="-78"/>
            </a:endParaRPr>
          </a:p>
          <a:p>
            <a:pPr algn="r" rtl="1"/>
            <a:r>
              <a:rPr lang="ar-SA" sz="2700" dirty="0" smtClean="0">
                <a:latin typeface="A Jannat LT" pitchFamily="2" charset="-78"/>
                <a:cs typeface="A Jannat LT" pitchFamily="2" charset="-78"/>
              </a:rPr>
              <a:t>تعليق </a:t>
            </a:r>
            <a:r>
              <a:rPr lang="ar-SA" sz="2700" dirty="0">
                <a:latin typeface="A Jannat LT" pitchFamily="2" charset="-78"/>
                <a:cs typeface="A Jannat LT" pitchFamily="2" charset="-78"/>
              </a:rPr>
              <a:t>تعليمات الحماية والامن المتداولة</a:t>
            </a:r>
            <a:r>
              <a:rPr lang="fr-FR" sz="2700" dirty="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إنجاز </a:t>
            </a:r>
            <a:r>
              <a:rPr lang="ar-SA" sz="2700" dirty="0">
                <a:latin typeface="A Jannat LT" pitchFamily="2" charset="-78"/>
                <a:cs typeface="A Jannat LT" pitchFamily="2" charset="-78"/>
              </a:rPr>
              <a:t>واحترام مخطط جلوس </a:t>
            </a:r>
            <a:r>
              <a:rPr lang="ar-SA" sz="2700" dirty="0" smtClean="0">
                <a:latin typeface="A Jannat LT" pitchFamily="2" charset="-78"/>
                <a:cs typeface="A Jannat LT" pitchFamily="2" charset="-78"/>
              </a:rPr>
              <a:t>التلاميذ</a:t>
            </a:r>
            <a:r>
              <a:rPr lang="ar-DZ" sz="2700" dirty="0" smtClean="0">
                <a:latin typeface="A Jannat LT" pitchFamily="2" charset="-78"/>
                <a:cs typeface="A Jannat LT" pitchFamily="2" charset="-78"/>
              </a:rPr>
              <a:t> ( </a:t>
            </a:r>
            <a:r>
              <a:rPr lang="ar-DZ" sz="2700" dirty="0" smtClean="0">
                <a:latin typeface="A Jannat LT" pitchFamily="2" charset="-78"/>
                <a:cs typeface="A Jannat LT" pitchFamily="2" charset="-78"/>
                <a:hlinkClick r:id="rId3" action="ppaction://hlinksldjump"/>
              </a:rPr>
              <a:t>وثيقة </a:t>
            </a:r>
            <a:r>
              <a:rPr lang="ar-DZ" sz="2700" dirty="0">
                <a:latin typeface="A Jannat LT" pitchFamily="2" charset="-78"/>
                <a:cs typeface="A Jannat LT" pitchFamily="2" charset="-78"/>
                <a:hlinkClick r:id="rId3" action="ppaction://hlinksldjump"/>
              </a:rPr>
              <a:t>رقم </a:t>
            </a:r>
            <a:r>
              <a:rPr lang="ar-DZ" sz="2700" dirty="0" smtClean="0">
                <a:latin typeface="A Jannat LT" pitchFamily="2" charset="-78"/>
                <a:cs typeface="A Jannat LT" pitchFamily="2" charset="-78"/>
                <a:hlinkClick r:id="rId3" action="ppaction://hlinksldjump"/>
              </a:rPr>
              <a:t>1 </a:t>
            </a:r>
            <a:r>
              <a:rPr lang="ar-DZ" sz="2700" dirty="0" smtClean="0">
                <a:latin typeface="A Jannat LT" pitchFamily="2" charset="-78"/>
                <a:cs typeface="A Jannat LT" pitchFamily="2" charset="-78"/>
              </a:rPr>
              <a:t>و </a:t>
            </a:r>
            <a:r>
              <a:rPr lang="ar-DZ" sz="2700" dirty="0" smtClean="0">
                <a:latin typeface="A Jannat LT" pitchFamily="2" charset="-78"/>
                <a:cs typeface="A Jannat LT" pitchFamily="2" charset="-78"/>
                <a:hlinkClick r:id="rId4" action="ppaction://hlinksldjump"/>
              </a:rPr>
              <a:t>رقم 2 </a:t>
            </a:r>
            <a:r>
              <a:rPr lang="ar-DZ" sz="2700" dirty="0" smtClean="0">
                <a:latin typeface="A Jannat LT" pitchFamily="2" charset="-78"/>
                <a:cs typeface="A Jannat LT" pitchFamily="2" charset="-78"/>
              </a:rPr>
              <a:t>)</a:t>
            </a:r>
            <a:endParaRPr lang="fr-FR" sz="2700" dirty="0">
              <a:latin typeface="A Jannat LT" pitchFamily="2" charset="-78"/>
              <a:cs typeface="A Jannat LT" pitchFamily="2" charset="-78"/>
            </a:endParaRPr>
          </a:p>
        </p:txBody>
      </p:sp>
      <p:pic>
        <p:nvPicPr>
          <p:cNvPr id="5" name="Rounded Rectangle 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6329343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76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10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147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par>
                          <p:cTn id="48" fill="hold">
                            <p:stCondLst>
                              <p:cond delay="19100"/>
                            </p:stCondLst>
                            <p:childTnLst>
                              <p:par>
                                <p:cTn id="49" presetID="41" presetClass="entr" presetSubtype="0" fill="hold" grpId="0" nodeType="afterEffect">
                                  <p:stCondLst>
                                    <p:cond delay="0"/>
                                  </p:stCondLst>
                                  <p:iterate type="lt">
                                    <p:tmPct val="10000"/>
                                  </p:iterate>
                                  <p:childTnLst>
                                    <p:set>
                                      <p:cBhvr>
                                        <p:cTn id="50" dur="1" fill="hold">
                                          <p:stCondLst>
                                            <p:cond delay="0"/>
                                          </p:stCondLst>
                                        </p:cTn>
                                        <p:tgtEl>
                                          <p:spTgt spid="4">
                                            <p:txEl>
                                              <p:pRg st="4" end="4"/>
                                            </p:txEl>
                                          </p:spTgt>
                                        </p:tgtEl>
                                        <p:attrNameLst>
                                          <p:attrName>style.visibility</p:attrName>
                                        </p:attrNameLst>
                                      </p:cBhvr>
                                      <p:to>
                                        <p:strVal val="visible"/>
                                      </p:to>
                                    </p:set>
                                    <p:anim calcmode="lin" valueType="num">
                                      <p:cBhvr>
                                        <p:cTn id="51" dur="1000" fill="hold"/>
                                        <p:tgtEl>
                                          <p:spTgt spid="4">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2" dur="1000" fill="hold"/>
                                        <p:tgtEl>
                                          <p:spTgt spid="4">
                                            <p:txEl>
                                              <p:pRg st="4" end="4"/>
                                            </p:txEl>
                                          </p:spTgt>
                                        </p:tgtEl>
                                        <p:attrNameLst>
                                          <p:attrName>ppt_y</p:attrName>
                                        </p:attrNameLst>
                                      </p:cBhvr>
                                      <p:tavLst>
                                        <p:tav tm="0">
                                          <p:val>
                                            <p:strVal val="#ppt_y"/>
                                          </p:val>
                                        </p:tav>
                                        <p:tav tm="100000">
                                          <p:val>
                                            <p:strVal val="#ppt_y"/>
                                          </p:val>
                                        </p:tav>
                                      </p:tavLst>
                                    </p:anim>
                                    <p:anim calcmode="lin" valueType="num">
                                      <p:cBhvr>
                                        <p:cTn id="53" dur="1000" fill="hold"/>
                                        <p:tgtEl>
                                          <p:spTgt spid="4">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4" dur="1000" fill="hold"/>
                                        <p:tgtEl>
                                          <p:spTgt spid="4">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5" dur="1000" tmFilter="0,0; .5, 1; 1, 1"/>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561184" y="-7803"/>
            <a:ext cx="6683765" cy="960668"/>
          </a:xfrm>
        </p:spPr>
        <p:txBody>
          <a:bodyPr>
            <a:noAutofit/>
          </a:bodyPr>
          <a:lstStyle/>
          <a:p>
            <a:pPr algn="ctr"/>
            <a:r>
              <a:rPr lang="ar-DZ" sz="8000" dirty="0">
                <a:solidFill>
                  <a:srgbClr val="FF0000"/>
                </a:solidFill>
                <a:latin typeface="Aldhabi" pitchFamily="2" charset="-78"/>
                <a:cs typeface="Aldhabi" pitchFamily="2" charset="-78"/>
              </a:rPr>
              <a:t>حقيبة الأستاذ</a:t>
            </a:r>
            <a:endParaRPr lang="fr-FR" sz="8000" dirty="0">
              <a:solidFill>
                <a:srgbClr val="FF0000"/>
              </a:solidFill>
              <a:latin typeface="Aldhabi" pitchFamily="2" charset="-78"/>
              <a:cs typeface="Aldhabi" pitchFamily="2" charset="-78"/>
            </a:endParaRPr>
          </a:p>
        </p:txBody>
      </p:sp>
      <p:sp>
        <p:nvSpPr>
          <p:cNvPr id="10" name="Espace réservé du contenu 2"/>
          <p:cNvSpPr>
            <a:spLocks noGrp="1"/>
          </p:cNvSpPr>
          <p:nvPr>
            <p:ph idx="1"/>
          </p:nvPr>
        </p:nvSpPr>
        <p:spPr>
          <a:xfrm>
            <a:off x="7254139" y="1275606"/>
            <a:ext cx="1214948" cy="435427"/>
          </a:xfrm>
        </p:spPr>
        <p:txBody>
          <a:bodyPr>
            <a:normAutofit/>
          </a:bodyPr>
          <a:lstStyle/>
          <a:p>
            <a:pPr marL="0" indent="0" algn="ctr">
              <a:buNone/>
            </a:pPr>
            <a:r>
              <a:rPr lang="ar-DZ" sz="2000" dirty="0">
                <a:solidFill>
                  <a:srgbClr val="0070C0"/>
                </a:solidFill>
                <a:latin typeface="A Jannat LT" pitchFamily="2" charset="-78"/>
                <a:cs typeface="A Jannat LT" pitchFamily="2" charset="-78"/>
              </a:rPr>
              <a:t>ملصقات</a:t>
            </a:r>
            <a:endParaRPr lang="fr-FR" sz="2000" dirty="0">
              <a:solidFill>
                <a:srgbClr val="0070C0"/>
              </a:solidFill>
              <a:latin typeface="A Jannat LT" pitchFamily="2" charset="-78"/>
              <a:cs typeface="A Jannat LT" pitchFamily="2" charset="-78"/>
            </a:endParaRPr>
          </a:p>
        </p:txBody>
      </p:sp>
      <p:sp>
        <p:nvSpPr>
          <p:cNvPr id="6" name="ZoneTexte 5"/>
          <p:cNvSpPr txBox="1"/>
          <p:nvPr/>
        </p:nvSpPr>
        <p:spPr>
          <a:xfrm>
            <a:off x="3990535" y="1253268"/>
            <a:ext cx="1728990" cy="400110"/>
          </a:xfrm>
          <a:prstGeom prst="rect">
            <a:avLst/>
          </a:prstGeom>
          <a:noFill/>
        </p:spPr>
        <p:txBody>
          <a:bodyPr wrap="square" rtlCol="0">
            <a:spAutoFit/>
          </a:bodyPr>
          <a:lstStyle/>
          <a:p>
            <a:pPr algn="ctr"/>
            <a:r>
              <a:rPr lang="ar-DZ" sz="2000" dirty="0">
                <a:solidFill>
                  <a:srgbClr val="0070C0"/>
                </a:solidFill>
                <a:latin typeface="A Jannat LT" pitchFamily="2" charset="-78"/>
                <a:cs typeface="A Jannat LT" pitchFamily="2" charset="-78"/>
              </a:rPr>
              <a:t>برامج تطبيقية</a:t>
            </a:r>
            <a:endParaRPr lang="en-US" sz="2000" dirty="0">
              <a:solidFill>
                <a:srgbClr val="0070C0"/>
              </a:solidFill>
              <a:latin typeface="A Jannat LT" pitchFamily="2" charset="-78"/>
              <a:cs typeface="A Jannat LT" pitchFamily="2" charset="-78"/>
            </a:endParaRPr>
          </a:p>
        </p:txBody>
      </p:sp>
      <p:sp>
        <p:nvSpPr>
          <p:cNvPr id="7" name="Rectangle 6"/>
          <p:cNvSpPr/>
          <p:nvPr/>
        </p:nvSpPr>
        <p:spPr>
          <a:xfrm>
            <a:off x="620487" y="1494618"/>
            <a:ext cx="2177143" cy="900247"/>
          </a:xfrm>
          <a:prstGeom prst="wedgeRectCallout">
            <a:avLst>
              <a:gd name="adj1" fmla="val 4667"/>
              <a:gd name="adj2" fmla="val -838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algn="r" rtl="1">
              <a:buFont typeface="Arial" panose="020B0604020202020204" pitchFamily="34" charset="0"/>
              <a:buChar char="•"/>
            </a:pPr>
            <a:r>
              <a:rPr lang="ar-DZ" dirty="0">
                <a:solidFill>
                  <a:schemeClr val="tx1"/>
                </a:solidFill>
                <a:latin typeface="A Jannat LT" pitchFamily="2" charset="-78"/>
                <a:cs typeface="A Jannat LT" pitchFamily="2" charset="-78"/>
              </a:rPr>
              <a:t>سجل الجرد</a:t>
            </a:r>
          </a:p>
          <a:p>
            <a:pPr marL="257175" indent="-257175" algn="r" rtl="1">
              <a:buFont typeface="Arial" panose="020B0604020202020204" pitchFamily="34" charset="0"/>
              <a:buChar char="•"/>
            </a:pPr>
            <a:r>
              <a:rPr lang="ar-DZ" dirty="0">
                <a:solidFill>
                  <a:schemeClr val="tx1"/>
                </a:solidFill>
                <a:latin typeface="A Jannat LT" pitchFamily="2" charset="-78"/>
                <a:cs typeface="A Jannat LT" pitchFamily="2" charset="-78"/>
              </a:rPr>
              <a:t>سجل متابعة المخبر</a:t>
            </a:r>
            <a:endParaRPr lang="fr-FR" dirty="0">
              <a:solidFill>
                <a:schemeClr val="tx1"/>
              </a:solidFill>
              <a:latin typeface="A Jannat LT" pitchFamily="2" charset="-78"/>
              <a:cs typeface="A Jannat LT" pitchFamily="2" charset="-78"/>
            </a:endParaRPr>
          </a:p>
          <a:p>
            <a:pPr marL="257175" indent="-257175" algn="r" rtl="1">
              <a:buFont typeface="Arial" panose="020B0604020202020204" pitchFamily="34" charset="0"/>
              <a:buChar char="•"/>
            </a:pPr>
            <a:r>
              <a:rPr lang="ar-DZ" dirty="0">
                <a:solidFill>
                  <a:schemeClr val="tx1"/>
                </a:solidFill>
                <a:latin typeface="A Jannat LT" pitchFamily="2" charset="-78"/>
                <a:cs typeface="A Jannat LT" pitchFamily="2" charset="-78"/>
              </a:rPr>
              <a:t>دليل تسيير المخبر</a:t>
            </a:r>
            <a:endParaRPr lang="en-US" dirty="0">
              <a:solidFill>
                <a:schemeClr val="tx1"/>
              </a:solidFill>
              <a:latin typeface="A Jannat LT" pitchFamily="2" charset="-78"/>
              <a:cs typeface="A Jannat LT" pitchFamily="2" charset="-78"/>
            </a:endParaRPr>
          </a:p>
        </p:txBody>
      </p:sp>
      <p:sp>
        <p:nvSpPr>
          <p:cNvPr id="8" name="ZoneTexte 7"/>
          <p:cNvSpPr txBox="1"/>
          <p:nvPr/>
        </p:nvSpPr>
        <p:spPr>
          <a:xfrm>
            <a:off x="1055914" y="733718"/>
            <a:ext cx="1752600" cy="415498"/>
          </a:xfrm>
          <a:prstGeom prst="rect">
            <a:avLst/>
          </a:prstGeom>
          <a:noFill/>
        </p:spPr>
        <p:txBody>
          <a:bodyPr wrap="square" rtlCol="0">
            <a:spAutoFit/>
          </a:bodyPr>
          <a:lstStyle/>
          <a:p>
            <a:pPr algn="ctr"/>
            <a:r>
              <a:rPr lang="ar-DZ" sz="2000" dirty="0">
                <a:solidFill>
                  <a:srgbClr val="0070C0"/>
                </a:solidFill>
                <a:latin typeface="A Jannat LT" pitchFamily="2" charset="-78"/>
                <a:cs typeface="A Jannat LT" pitchFamily="2" charset="-78"/>
              </a:rPr>
              <a:t>المخبر</a:t>
            </a:r>
            <a:endParaRPr lang="en-US" sz="2000" dirty="0">
              <a:solidFill>
                <a:srgbClr val="0070C0"/>
              </a:solidFill>
              <a:latin typeface="A Jannat LT" pitchFamily="2" charset="-78"/>
              <a:cs typeface="A Jannat LT" pitchFamily="2" charset="-78"/>
            </a:endParaRPr>
          </a:p>
        </p:txBody>
      </p:sp>
      <p:sp>
        <p:nvSpPr>
          <p:cNvPr id="9" name="Rectangle 8"/>
          <p:cNvSpPr/>
          <p:nvPr/>
        </p:nvSpPr>
        <p:spPr>
          <a:xfrm>
            <a:off x="3255969" y="2298861"/>
            <a:ext cx="2862943" cy="2697681"/>
          </a:xfrm>
          <a:prstGeom prst="wedgeRectCallout">
            <a:avLst>
              <a:gd name="adj1" fmla="val -10955"/>
              <a:gd name="adj2" fmla="val -7083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b="1" dirty="0">
              <a:latin typeface="Arial" pitchFamily="34" charset="0"/>
              <a:cs typeface="Arial" pitchFamily="34" charset="0"/>
            </a:endParaRPr>
          </a:p>
          <a:p>
            <a:pPr algn="ctr"/>
            <a:r>
              <a:rPr lang="fr-FR" dirty="0" err="1">
                <a:solidFill>
                  <a:schemeClr val="tx1"/>
                </a:solidFill>
                <a:latin typeface="A Jannat LT" pitchFamily="2" charset="-78"/>
                <a:cs typeface="A Jannat LT" pitchFamily="2" charset="-78"/>
              </a:rPr>
              <a:t>windows</a:t>
            </a:r>
            <a:r>
              <a:rPr lang="ar-DZ" dirty="0">
                <a:solidFill>
                  <a:schemeClr val="tx1"/>
                </a:solidFill>
                <a:latin typeface="A Jannat LT" pitchFamily="2" charset="-78"/>
                <a:cs typeface="A Jannat LT" pitchFamily="2" charset="-78"/>
              </a:rPr>
              <a:t>نظام التشغيل: </a:t>
            </a:r>
          </a:p>
          <a:p>
            <a:pPr algn="ctr"/>
            <a:r>
              <a:rPr lang="ar-DZ" dirty="0">
                <a:solidFill>
                  <a:schemeClr val="tx1"/>
                </a:solidFill>
                <a:latin typeface="A Jannat LT" pitchFamily="2" charset="-78"/>
                <a:cs typeface="A Jannat LT" pitchFamily="2" charset="-78"/>
              </a:rPr>
              <a:t>برامج محاكاة لتركيب الحاسوب</a:t>
            </a:r>
          </a:p>
          <a:p>
            <a:pPr algn="ctr"/>
            <a:r>
              <a:rPr lang="ar-DZ" dirty="0">
                <a:solidFill>
                  <a:schemeClr val="tx1"/>
                </a:solidFill>
                <a:latin typeface="A Jannat LT" pitchFamily="2" charset="-78"/>
                <a:cs typeface="A Jannat LT" pitchFamily="2" charset="-78"/>
              </a:rPr>
              <a:t>برنامج  محاكاة تثبيت نظام تشغيل</a:t>
            </a:r>
          </a:p>
          <a:p>
            <a:pPr algn="ctr"/>
            <a:r>
              <a:rPr lang="ar-DZ" dirty="0">
                <a:solidFill>
                  <a:schemeClr val="tx1"/>
                </a:solidFill>
                <a:latin typeface="A Jannat LT" pitchFamily="2" charset="-78"/>
                <a:cs typeface="A Jannat LT" pitchFamily="2" charset="-78"/>
              </a:rPr>
              <a:t>برنامج محاكاة إنشاء الشبكات</a:t>
            </a:r>
          </a:p>
          <a:p>
            <a:pPr algn="ctr"/>
            <a:r>
              <a:rPr lang="fr-FR" dirty="0" err="1">
                <a:solidFill>
                  <a:schemeClr val="tx1"/>
                </a:solidFill>
                <a:latin typeface="A Jannat LT" pitchFamily="2" charset="-78"/>
                <a:cs typeface="A Jannat LT" pitchFamily="2" charset="-78"/>
              </a:rPr>
              <a:t>Larp</a:t>
            </a:r>
            <a:r>
              <a:rPr lang="fr-FR" dirty="0">
                <a:solidFill>
                  <a:schemeClr val="tx1"/>
                </a:solidFill>
                <a:latin typeface="A Jannat LT" pitchFamily="2" charset="-78"/>
                <a:cs typeface="A Jannat LT" pitchFamily="2" charset="-78"/>
              </a:rPr>
              <a:t> </a:t>
            </a:r>
          </a:p>
          <a:p>
            <a:pPr algn="ctr"/>
            <a:r>
              <a:rPr lang="fr-FR" dirty="0" err="1">
                <a:solidFill>
                  <a:schemeClr val="tx1"/>
                </a:solidFill>
                <a:latin typeface="A Jannat LT" pitchFamily="2" charset="-78"/>
                <a:cs typeface="A Jannat LT" pitchFamily="2" charset="-78"/>
              </a:rPr>
              <a:t>Algobox</a:t>
            </a:r>
            <a:endParaRPr lang="ar-DZ" dirty="0">
              <a:solidFill>
                <a:schemeClr val="tx1"/>
              </a:solidFill>
              <a:latin typeface="A Jannat LT" pitchFamily="2" charset="-78"/>
              <a:cs typeface="A Jannat LT" pitchFamily="2" charset="-78"/>
            </a:endParaRPr>
          </a:p>
          <a:p>
            <a:pPr algn="ctr"/>
            <a:r>
              <a:rPr lang="fr-FR" dirty="0">
                <a:solidFill>
                  <a:schemeClr val="tx1"/>
                </a:solidFill>
                <a:latin typeface="A Jannat LT" pitchFamily="2" charset="-78"/>
                <a:cs typeface="A Jannat LT" pitchFamily="2" charset="-78"/>
              </a:rPr>
              <a:t>Microsoft office</a:t>
            </a:r>
          </a:p>
          <a:p>
            <a:pPr algn="ctr"/>
            <a:r>
              <a:rPr lang="fr-FR" dirty="0">
                <a:solidFill>
                  <a:schemeClr val="tx1"/>
                </a:solidFill>
                <a:latin typeface="A Jannat LT" pitchFamily="2" charset="-78"/>
                <a:cs typeface="A Jannat LT" pitchFamily="2" charset="-78"/>
              </a:rPr>
              <a:t>Notepad++</a:t>
            </a:r>
          </a:p>
          <a:p>
            <a:pPr algn="ctr"/>
            <a:endParaRPr lang="ar-DZ" sz="1350" b="1" dirty="0"/>
          </a:p>
          <a:p>
            <a:pPr algn="ctr"/>
            <a:endParaRPr lang="ar-DZ" sz="1350" b="1" dirty="0"/>
          </a:p>
        </p:txBody>
      </p:sp>
      <p:sp>
        <p:nvSpPr>
          <p:cNvPr id="11" name="Rectangle 10"/>
          <p:cNvSpPr/>
          <p:nvPr/>
        </p:nvSpPr>
        <p:spPr>
          <a:xfrm>
            <a:off x="6259286" y="2298861"/>
            <a:ext cx="2799755" cy="1857065"/>
          </a:xfrm>
          <a:prstGeom prst="wedgeRectCallout">
            <a:avLst>
              <a:gd name="adj1" fmla="val -5591"/>
              <a:gd name="adj2" fmla="val -8305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ZoneTexte 11"/>
          <p:cNvSpPr txBox="1"/>
          <p:nvPr/>
        </p:nvSpPr>
        <p:spPr>
          <a:xfrm>
            <a:off x="6259286" y="2298864"/>
            <a:ext cx="2799755" cy="1631216"/>
          </a:xfrm>
          <a:prstGeom prst="rect">
            <a:avLst/>
          </a:prstGeom>
          <a:noFill/>
        </p:spPr>
        <p:txBody>
          <a:bodyPr wrap="square" rtlCol="0">
            <a:spAutoFit/>
          </a:bodyPr>
          <a:lstStyle/>
          <a:p>
            <a:pPr marL="257175" indent="-257175" algn="r" rtl="1">
              <a:buFont typeface="Arial" panose="020B0604020202020204" pitchFamily="34" charset="0"/>
              <a:buChar char="•"/>
            </a:pPr>
            <a:r>
              <a:rPr lang="ar-DZ" sz="2000" dirty="0" err="1">
                <a:latin typeface="A Jannat LT" pitchFamily="2" charset="-78"/>
                <a:cs typeface="A Jannat LT" pitchFamily="2" charset="-78"/>
              </a:rPr>
              <a:t>رزنامة</a:t>
            </a:r>
            <a:r>
              <a:rPr lang="ar-DZ" sz="2000" dirty="0">
                <a:latin typeface="A Jannat LT" pitchFamily="2" charset="-78"/>
                <a:cs typeface="A Jannat LT" pitchFamily="2" charset="-78"/>
              </a:rPr>
              <a:t> استغلال المخبر</a:t>
            </a:r>
          </a:p>
          <a:p>
            <a:pPr marL="257175" indent="-257175" algn="r" rtl="1">
              <a:buFont typeface="Arial" panose="020B0604020202020204" pitchFamily="34" charset="0"/>
              <a:buChar char="•"/>
            </a:pPr>
            <a:r>
              <a:rPr lang="ar-DZ" sz="2000" dirty="0">
                <a:latin typeface="A Jannat LT" pitchFamily="2" charset="-78"/>
                <a:cs typeface="A Jannat LT" pitchFamily="2" charset="-78"/>
              </a:rPr>
              <a:t>القانون الداخلي للمخبر</a:t>
            </a:r>
          </a:p>
          <a:p>
            <a:pPr marL="257175" indent="-257175" algn="r" rtl="1">
              <a:buFont typeface="Arial" panose="020B0604020202020204" pitchFamily="34" charset="0"/>
              <a:buChar char="•"/>
            </a:pPr>
            <a:r>
              <a:rPr lang="ar-DZ" sz="2000" dirty="0">
                <a:latin typeface="A Jannat LT" pitchFamily="2" charset="-78"/>
                <a:cs typeface="A Jannat LT" pitchFamily="2" charset="-78"/>
              </a:rPr>
              <a:t>مخطط جلوس القسم </a:t>
            </a:r>
          </a:p>
          <a:p>
            <a:pPr marL="257175" indent="-257175" algn="r" rtl="1">
              <a:buFont typeface="Arial" panose="020B0604020202020204" pitchFamily="34" charset="0"/>
              <a:buChar char="•"/>
            </a:pPr>
            <a:r>
              <a:rPr lang="ar-DZ" sz="2000" dirty="0">
                <a:latin typeface="A Jannat LT" pitchFamily="2" charset="-78"/>
                <a:cs typeface="A Jannat LT" pitchFamily="2" charset="-78"/>
              </a:rPr>
              <a:t>مخطط الجلوس في كل محطة </a:t>
            </a:r>
            <a:endParaRPr lang="en-US" sz="2000" dirty="0">
              <a:latin typeface="A Jannat LT" pitchFamily="2" charset="-78"/>
              <a:cs typeface="A Jannat LT" pitchFamily="2" charset="-78"/>
            </a:endParaRPr>
          </a:p>
        </p:txBody>
      </p:sp>
      <p:sp>
        <p:nvSpPr>
          <p:cNvPr id="13" name="ZoneTexte 12"/>
          <p:cNvSpPr txBox="1"/>
          <p:nvPr/>
        </p:nvSpPr>
        <p:spPr>
          <a:xfrm>
            <a:off x="741793" y="2530012"/>
            <a:ext cx="2166257" cy="400110"/>
          </a:xfrm>
          <a:prstGeom prst="rect">
            <a:avLst/>
          </a:prstGeom>
          <a:noFill/>
        </p:spPr>
        <p:txBody>
          <a:bodyPr wrap="square" rtlCol="0">
            <a:spAutoFit/>
          </a:bodyPr>
          <a:lstStyle/>
          <a:p>
            <a:pPr algn="ctr"/>
            <a:r>
              <a:rPr lang="ar-DZ" sz="2000" dirty="0">
                <a:solidFill>
                  <a:srgbClr val="0070C0"/>
                </a:solidFill>
                <a:latin typeface="A Jannat LT" pitchFamily="2" charset="-78"/>
                <a:cs typeface="A Jannat LT" pitchFamily="2" charset="-78"/>
              </a:rPr>
              <a:t>برامج إضافية </a:t>
            </a:r>
            <a:endParaRPr lang="en-US" sz="2000" dirty="0">
              <a:solidFill>
                <a:srgbClr val="0070C0"/>
              </a:solidFill>
              <a:latin typeface="A Jannat LT" pitchFamily="2" charset="-78"/>
              <a:cs typeface="A Jannat LT" pitchFamily="2" charset="-78"/>
            </a:endParaRPr>
          </a:p>
        </p:txBody>
      </p:sp>
      <p:sp>
        <p:nvSpPr>
          <p:cNvPr id="14" name="Rectangle 13"/>
          <p:cNvSpPr/>
          <p:nvPr/>
        </p:nvSpPr>
        <p:spPr>
          <a:xfrm>
            <a:off x="283031" y="3215025"/>
            <a:ext cx="2547257" cy="1781518"/>
          </a:xfrm>
          <a:prstGeom prst="wedgeRectCallout">
            <a:avLst>
              <a:gd name="adj1" fmla="val -4166"/>
              <a:gd name="adj2" fmla="val -7428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sz="1350" b="1" dirty="0"/>
          </a:p>
          <a:p>
            <a:pPr algn="ctr"/>
            <a:r>
              <a:rPr lang="fr-FR" dirty="0">
                <a:solidFill>
                  <a:schemeClr val="tx1"/>
                </a:solidFill>
                <a:latin typeface="A Jannat LT" pitchFamily="2" charset="-78"/>
                <a:cs typeface="A Jannat LT" pitchFamily="2" charset="-78"/>
              </a:rPr>
              <a:t>Antivirus</a:t>
            </a:r>
          </a:p>
          <a:p>
            <a:pPr algn="ctr"/>
            <a:r>
              <a:rPr lang="fr-FR" dirty="0" err="1">
                <a:solidFill>
                  <a:schemeClr val="tx1"/>
                </a:solidFill>
                <a:latin typeface="A Jannat LT" pitchFamily="2" charset="-78"/>
                <a:cs typeface="A Jannat LT" pitchFamily="2" charset="-78"/>
              </a:rPr>
              <a:t>Deepfreeze</a:t>
            </a:r>
            <a:endParaRPr lang="ar-DZ" dirty="0">
              <a:solidFill>
                <a:schemeClr val="tx1"/>
              </a:solidFill>
              <a:latin typeface="A Jannat LT" pitchFamily="2" charset="-78"/>
              <a:cs typeface="A Jannat LT" pitchFamily="2" charset="-78"/>
            </a:endParaRPr>
          </a:p>
          <a:p>
            <a:pPr algn="ctr"/>
            <a:r>
              <a:rPr lang="fr-FR" dirty="0">
                <a:solidFill>
                  <a:schemeClr val="tx1"/>
                </a:solidFill>
                <a:latin typeface="A Jannat LT" pitchFamily="2" charset="-78"/>
                <a:cs typeface="A Jannat LT" pitchFamily="2" charset="-78"/>
              </a:rPr>
              <a:t>Net support </a:t>
            </a:r>
            <a:r>
              <a:rPr lang="fr-FR" dirty="0" err="1">
                <a:solidFill>
                  <a:schemeClr val="tx1"/>
                </a:solidFill>
                <a:latin typeface="A Jannat LT" pitchFamily="2" charset="-78"/>
                <a:cs typeface="A Jannat LT" pitchFamily="2" charset="-78"/>
              </a:rPr>
              <a:t>school</a:t>
            </a:r>
            <a:endParaRPr lang="fr-FR" dirty="0">
              <a:solidFill>
                <a:schemeClr val="tx1"/>
              </a:solidFill>
              <a:latin typeface="A Jannat LT" pitchFamily="2" charset="-78"/>
              <a:cs typeface="A Jannat LT" pitchFamily="2" charset="-78"/>
            </a:endParaRPr>
          </a:p>
          <a:p>
            <a:pPr algn="ctr"/>
            <a:r>
              <a:rPr lang="fr-FR" dirty="0">
                <a:solidFill>
                  <a:schemeClr val="tx1"/>
                </a:solidFill>
                <a:latin typeface="A Jannat LT" pitchFamily="2" charset="-78"/>
                <a:cs typeface="A Jannat LT" pitchFamily="2" charset="-78"/>
              </a:rPr>
              <a:t>Flash </a:t>
            </a:r>
            <a:r>
              <a:rPr lang="fr-FR" dirty="0" err="1">
                <a:solidFill>
                  <a:schemeClr val="tx1"/>
                </a:solidFill>
                <a:latin typeface="A Jannat LT" pitchFamily="2" charset="-78"/>
                <a:cs typeface="A Jannat LT" pitchFamily="2" charset="-78"/>
              </a:rPr>
              <a:t>player</a:t>
            </a:r>
            <a:endParaRPr lang="fr-FR" dirty="0">
              <a:solidFill>
                <a:schemeClr val="tx1"/>
              </a:solidFill>
              <a:latin typeface="A Jannat LT" pitchFamily="2" charset="-78"/>
              <a:cs typeface="A Jannat LT" pitchFamily="2" charset="-78"/>
            </a:endParaRPr>
          </a:p>
          <a:p>
            <a:pPr algn="ctr"/>
            <a:r>
              <a:rPr lang="fr-FR" dirty="0" err="1">
                <a:solidFill>
                  <a:schemeClr val="tx1"/>
                </a:solidFill>
                <a:latin typeface="A Jannat LT" pitchFamily="2" charset="-78"/>
                <a:cs typeface="A Jannat LT" pitchFamily="2" charset="-78"/>
              </a:rPr>
              <a:t>Winrar</a:t>
            </a:r>
            <a:endParaRPr lang="ar-DZ" dirty="0">
              <a:solidFill>
                <a:schemeClr val="tx1"/>
              </a:solidFill>
              <a:latin typeface="A Jannat LT" pitchFamily="2" charset="-78"/>
              <a:cs typeface="A Jannat LT" pitchFamily="2" charset="-78"/>
            </a:endParaRPr>
          </a:p>
          <a:p>
            <a:pPr algn="ctr"/>
            <a:r>
              <a:rPr lang="fr-FR" dirty="0">
                <a:solidFill>
                  <a:schemeClr val="tx1"/>
                </a:solidFill>
                <a:latin typeface="A Jannat LT" pitchFamily="2" charset="-78"/>
                <a:cs typeface="A Jannat LT" pitchFamily="2" charset="-78"/>
              </a:rPr>
              <a:t>Acrobat </a:t>
            </a:r>
            <a:r>
              <a:rPr lang="fr-FR" dirty="0" err="1">
                <a:solidFill>
                  <a:schemeClr val="tx1"/>
                </a:solidFill>
                <a:latin typeface="A Jannat LT" pitchFamily="2" charset="-78"/>
                <a:cs typeface="A Jannat LT" pitchFamily="2" charset="-78"/>
              </a:rPr>
              <a:t>reader</a:t>
            </a:r>
            <a:r>
              <a:rPr lang="fr-FR" dirty="0">
                <a:solidFill>
                  <a:schemeClr val="tx1"/>
                </a:solidFill>
                <a:latin typeface="A Jannat LT" pitchFamily="2" charset="-78"/>
                <a:cs typeface="A Jannat LT" pitchFamily="2" charset="-78"/>
              </a:rPr>
              <a:t> </a:t>
            </a:r>
            <a:r>
              <a:rPr lang="fr-FR" dirty="0" err="1">
                <a:solidFill>
                  <a:schemeClr val="tx1"/>
                </a:solidFill>
                <a:latin typeface="A Jannat LT" pitchFamily="2" charset="-78"/>
                <a:cs typeface="A Jannat LT" pitchFamily="2" charset="-78"/>
              </a:rPr>
              <a:t>player</a:t>
            </a:r>
            <a:endParaRPr lang="fr-FR" dirty="0">
              <a:solidFill>
                <a:schemeClr val="tx1"/>
              </a:solidFill>
              <a:latin typeface="A Jannat LT" pitchFamily="2" charset="-78"/>
              <a:cs typeface="A Jannat LT" pitchFamily="2" charset="-78"/>
            </a:endParaRPr>
          </a:p>
          <a:p>
            <a:pPr algn="ctr"/>
            <a:endParaRPr lang="en-US" sz="1350" dirty="0"/>
          </a:p>
        </p:txBody>
      </p:sp>
    </p:spTree>
    <p:extLst>
      <p:ext uri="{BB962C8B-B14F-4D97-AF65-F5344CB8AC3E}">
        <p14:creationId xmlns:p14="http://schemas.microsoft.com/office/powerpoint/2010/main" val="28431203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900" decel="100000" fill="hold"/>
                                        <p:tgtEl>
                                          <p:spTgt spid="6"/>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6" presetClass="entr" presetSubtype="16"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2000"/>
                                        <p:tgtEl>
                                          <p:spTgt spid="9"/>
                                        </p:tgtEl>
                                      </p:cBhvr>
                                    </p:animEffect>
                                  </p:childTnLst>
                                </p:cTn>
                              </p:par>
                            </p:childTnLst>
                          </p:cTn>
                        </p:par>
                        <p:par>
                          <p:cTn id="22" fill="hold">
                            <p:stCondLst>
                              <p:cond delay="4000"/>
                            </p:stCondLst>
                            <p:childTnLst>
                              <p:par>
                                <p:cTn id="23" presetID="45"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0"/>
                                        <p:tgtEl>
                                          <p:spTgt spid="8"/>
                                        </p:tgtEl>
                                      </p:cBhvr>
                                    </p:animEffect>
                                    <p:anim calcmode="lin" valueType="num">
                                      <p:cBhvr>
                                        <p:cTn id="26" dur="2000" fill="hold"/>
                                        <p:tgtEl>
                                          <p:spTgt spid="8"/>
                                        </p:tgtEl>
                                        <p:attrNameLst>
                                          <p:attrName>ppt_w</p:attrName>
                                        </p:attrNameLst>
                                      </p:cBhvr>
                                      <p:tavLst>
                                        <p:tav tm="0" fmla="#ppt_w*sin(2.5*pi*$)">
                                          <p:val>
                                            <p:fltVal val="0"/>
                                          </p:val>
                                        </p:tav>
                                        <p:tav tm="100000">
                                          <p:val>
                                            <p:fltVal val="1"/>
                                          </p:val>
                                        </p:tav>
                                      </p:tavLst>
                                    </p:anim>
                                    <p:anim calcmode="lin" valueType="num">
                                      <p:cBhvr>
                                        <p:cTn id="27" dur="2000" fill="hold"/>
                                        <p:tgtEl>
                                          <p:spTgt spid="8"/>
                                        </p:tgtEl>
                                        <p:attrNameLst>
                                          <p:attrName>ppt_h</p:attrName>
                                        </p:attrNameLst>
                                      </p:cBhvr>
                                      <p:tavLst>
                                        <p:tav tm="0">
                                          <p:val>
                                            <p:strVal val="#ppt_h"/>
                                          </p:val>
                                        </p:tav>
                                        <p:tav tm="100000">
                                          <p:val>
                                            <p:strVal val="#ppt_h"/>
                                          </p:val>
                                        </p:tav>
                                      </p:tavLst>
                                    </p:anim>
                                  </p:childTnLst>
                                </p:cTn>
                              </p:par>
                            </p:childTnLst>
                          </p:cTn>
                        </p:par>
                        <p:par>
                          <p:cTn id="28" fill="hold">
                            <p:stCondLst>
                              <p:cond delay="6000"/>
                            </p:stCondLst>
                            <p:childTnLst>
                              <p:par>
                                <p:cTn id="29" presetID="6" presetClass="entr" presetSubtype="16"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ircle(in)">
                                      <p:cBhvr>
                                        <p:cTn id="31" dur="2000"/>
                                        <p:tgtEl>
                                          <p:spTgt spid="7"/>
                                        </p:tgtEl>
                                      </p:cBhvr>
                                    </p:animEffect>
                                  </p:childTnLst>
                                </p:cTn>
                              </p:par>
                            </p:childTnLst>
                          </p:cTn>
                        </p:par>
                        <p:par>
                          <p:cTn id="32" fill="hold">
                            <p:stCondLst>
                              <p:cond delay="8000"/>
                            </p:stCondLst>
                            <p:childTnLst>
                              <p:par>
                                <p:cTn id="33" presetID="2" presetClass="entr" presetSubtype="4" fill="hold" grpId="0" nodeType="after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 calcmode="lin" valueType="num">
                                      <p:cBhvr additive="base">
                                        <p:cTn id="3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37" fill="hold">
                            <p:stCondLst>
                              <p:cond delay="8500"/>
                            </p:stCondLst>
                            <p:childTnLst>
                              <p:par>
                                <p:cTn id="38" presetID="10" presetClass="entr" presetSubtype="0"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par>
                          <p:cTn id="44" fill="hold">
                            <p:stCondLst>
                              <p:cond delay="9000"/>
                            </p:stCondLst>
                            <p:childTnLst>
                              <p:par>
                                <p:cTn id="45" presetID="2" presetClass="entr" presetSubtype="4"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par>
                          <p:cTn id="49" fill="hold">
                            <p:stCondLst>
                              <p:cond delay="9500"/>
                            </p:stCondLst>
                            <p:childTnLst>
                              <p:par>
                                <p:cTn id="50" presetID="42" presetClass="entr" presetSubtype="0"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1000"/>
                                        <p:tgtEl>
                                          <p:spTgt spid="14"/>
                                        </p:tgtEl>
                                      </p:cBhvr>
                                    </p:animEffect>
                                    <p:anim calcmode="lin" valueType="num">
                                      <p:cBhvr>
                                        <p:cTn id="53" dur="1000" fill="hold"/>
                                        <p:tgtEl>
                                          <p:spTgt spid="14"/>
                                        </p:tgtEl>
                                        <p:attrNameLst>
                                          <p:attrName>ppt_x</p:attrName>
                                        </p:attrNameLst>
                                      </p:cBhvr>
                                      <p:tavLst>
                                        <p:tav tm="0">
                                          <p:val>
                                            <p:strVal val="#ppt_x"/>
                                          </p:val>
                                        </p:tav>
                                        <p:tav tm="100000">
                                          <p:val>
                                            <p:strVal val="#ppt_x"/>
                                          </p:val>
                                        </p:tav>
                                      </p:tavLst>
                                    </p:anim>
                                    <p:anim calcmode="lin" valueType="num">
                                      <p:cBhvr>
                                        <p:cTn id="5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build="p"/>
      <p:bldP spid="6" grpId="0"/>
      <p:bldP spid="7" grpId="0" animBg="1"/>
      <p:bldP spid="8" grpId="0"/>
      <p:bldP spid="9" grpId="0" animBg="1"/>
      <p:bldP spid="11" grpId="0" animBg="1"/>
      <p:bldP spid="12" grpId="0"/>
      <p:bldP spid="13" grpId="0"/>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3635896" y="592666"/>
            <a:ext cx="5040560" cy="1005840"/>
          </a:xfrm>
        </p:spPr>
        <p:txBody>
          <a:bodyPr>
            <a:noAutofit/>
          </a:bodyPr>
          <a:lstStyle/>
          <a:p>
            <a:pPr algn="l" rtl="1"/>
            <a:r>
              <a:rPr lang="ar-SA" sz="8000" dirty="0">
                <a:solidFill>
                  <a:srgbClr val="FF0000"/>
                </a:solidFill>
                <a:latin typeface="Aldhabi" pitchFamily="2" charset="-78"/>
                <a:cs typeface="Aldhabi" pitchFamily="2" charset="-78"/>
              </a:rPr>
              <a:t>تسيير </a:t>
            </a:r>
            <a:r>
              <a:rPr lang="ar-SA" sz="8000" dirty="0" smtClean="0">
                <a:solidFill>
                  <a:srgbClr val="FF0000"/>
                </a:solidFill>
                <a:latin typeface="Aldhabi" pitchFamily="2" charset="-78"/>
                <a:cs typeface="Aldhabi" pitchFamily="2" charset="-78"/>
              </a:rPr>
              <a:t>المخبر</a:t>
            </a:r>
            <a:r>
              <a:rPr lang="fr-FR" sz="8000" dirty="0" smtClean="0">
                <a:solidFill>
                  <a:srgbClr val="FF0000"/>
                </a:solidFill>
                <a:latin typeface="Aldhabi" pitchFamily="2" charset="-78"/>
                <a:cs typeface="Aldhabi" pitchFamily="2" charset="-78"/>
              </a:rPr>
              <a:t> </a:t>
            </a:r>
            <a:r>
              <a:rPr lang="ar-DZ" sz="8000" dirty="0" smtClean="0">
                <a:solidFill>
                  <a:srgbClr val="0070C0"/>
                </a:solidFill>
                <a:latin typeface="Aldhabi" pitchFamily="2" charset="-78"/>
                <a:cs typeface="Aldhabi" pitchFamily="2" charset="-78"/>
              </a:rPr>
              <a:t>( تابع )</a:t>
            </a:r>
            <a:r>
              <a:rPr lang="fr-FR" sz="8000" dirty="0" smtClean="0">
                <a:solidFill>
                  <a:srgbClr val="0070C0"/>
                </a:solidFill>
                <a:latin typeface="Aldhabi" pitchFamily="2" charset="-78"/>
                <a:cs typeface="Aldhabi" pitchFamily="2" charset="-78"/>
              </a:rPr>
              <a:t>  </a:t>
            </a:r>
            <a:endParaRPr lang="fr-FR" sz="8000" dirty="0">
              <a:solidFill>
                <a:srgbClr val="0070C0"/>
              </a:solidFill>
              <a:latin typeface="Aldhabi" pitchFamily="2" charset="-78"/>
              <a:cs typeface="Aldhabi" pitchFamily="2" charset="-78"/>
            </a:endParaRPr>
          </a:p>
        </p:txBody>
      </p:sp>
      <p:sp>
        <p:nvSpPr>
          <p:cNvPr id="4" name="Rectangle 3"/>
          <p:cNvSpPr>
            <a:spLocks noGrp="1"/>
          </p:cNvSpPr>
          <p:nvPr>
            <p:ph sz="quarter" idx="14"/>
          </p:nvPr>
        </p:nvSpPr>
        <p:spPr>
          <a:xfrm>
            <a:off x="0" y="1851670"/>
            <a:ext cx="8999984" cy="3163415"/>
          </a:xfrm>
        </p:spPr>
        <p:txBody>
          <a:bodyPr>
            <a:normAutofit lnSpcReduction="10000"/>
          </a:bodyPr>
          <a:lstStyle/>
          <a:p>
            <a:r>
              <a:rPr lang="ar-DZ" sz="2700" dirty="0">
                <a:latin typeface="A Jannat LT" pitchFamily="2" charset="-78"/>
                <a:cs typeface="A Jannat LT" pitchFamily="2" charset="-78"/>
              </a:rPr>
              <a:t>ترقيم محطات العمل.</a:t>
            </a:r>
          </a:p>
          <a:p>
            <a:pPr algn="r" rtl="1"/>
            <a:r>
              <a:rPr lang="ar-DZ" sz="2700" dirty="0" smtClean="0">
                <a:latin typeface="A Jannat LT" pitchFamily="2" charset="-78"/>
                <a:cs typeface="A Jannat LT" pitchFamily="2" charset="-78"/>
              </a:rPr>
              <a:t>انجاز </a:t>
            </a:r>
            <a:r>
              <a:rPr lang="ar-DZ" sz="2700" dirty="0">
                <a:latin typeface="A Jannat LT" pitchFamily="2" charset="-78"/>
                <a:cs typeface="A Jannat LT" pitchFamily="2" charset="-78"/>
              </a:rPr>
              <a:t>"</a:t>
            </a:r>
            <a:r>
              <a:rPr lang="ar-DZ" sz="2700" dirty="0">
                <a:solidFill>
                  <a:srgbClr val="0070C0"/>
                </a:solidFill>
                <a:latin typeface="A Jannat LT" pitchFamily="2" charset="-78"/>
                <a:cs typeface="A Jannat LT" pitchFamily="2" charset="-78"/>
              </a:rPr>
              <a:t>سجل المخبر</a:t>
            </a:r>
            <a:r>
              <a:rPr lang="ar-DZ" sz="2700" dirty="0">
                <a:latin typeface="A Jannat LT" pitchFamily="2" charset="-78"/>
                <a:cs typeface="A Jannat LT" pitchFamily="2" charset="-78"/>
              </a:rPr>
              <a:t>" لمتابعة وضعية الأجهزة (</a:t>
            </a:r>
            <a:r>
              <a:rPr lang="ar-DZ" sz="2700" dirty="0">
                <a:solidFill>
                  <a:srgbClr val="FF00FF"/>
                </a:solidFill>
                <a:latin typeface="A Jannat LT" pitchFamily="2" charset="-78"/>
                <a:cs typeface="A Jannat LT" pitchFamily="2" charset="-78"/>
              </a:rPr>
              <a:t>سجل مرقم ومؤشر من طرف السيد المدير</a:t>
            </a:r>
            <a:r>
              <a:rPr lang="ar-DZ" sz="2700" dirty="0">
                <a:latin typeface="A Jannat LT" pitchFamily="2" charset="-78"/>
                <a:cs typeface="A Jannat LT" pitchFamily="2" charset="-78"/>
              </a:rPr>
              <a:t>) تحت مراقبة مفتش المادة ومفتش الإدارة، يتضمن في أوله جرد لعتاد </a:t>
            </a:r>
            <a:r>
              <a:rPr lang="ar-DZ" sz="2700" dirty="0" smtClean="0">
                <a:latin typeface="A Jannat LT" pitchFamily="2" charset="-78"/>
                <a:cs typeface="A Jannat LT" pitchFamily="2" charset="-78"/>
              </a:rPr>
              <a:t>المخبر</a:t>
            </a:r>
            <a:r>
              <a:rPr lang="ar-DZ" sz="2700" dirty="0">
                <a:latin typeface="A Jannat LT" pitchFamily="2" charset="-78"/>
                <a:cs typeface="A Jannat LT" pitchFamily="2" charset="-78"/>
              </a:rPr>
              <a:t>. ( </a:t>
            </a:r>
            <a:r>
              <a:rPr lang="ar-DZ" sz="2700" dirty="0">
                <a:solidFill>
                  <a:srgbClr val="FFFF00"/>
                </a:solidFill>
                <a:latin typeface="A Jannat LT" pitchFamily="2" charset="-78"/>
                <a:cs typeface="A Jannat LT" pitchFamily="2" charset="-78"/>
                <a:hlinkClick r:id="rId3" action="ppaction://hlinksldjump"/>
              </a:rPr>
              <a:t>وثيقة رقم 03</a:t>
            </a:r>
            <a:r>
              <a:rPr lang="ar-DZ" sz="2700" dirty="0">
                <a:latin typeface="A Jannat LT" pitchFamily="2" charset="-78"/>
                <a:cs typeface="A Jannat LT" pitchFamily="2" charset="-78"/>
              </a:rPr>
              <a:t>) </a:t>
            </a:r>
            <a:endParaRPr lang="ar-DZ" sz="2700" dirty="0" smtClean="0">
              <a:latin typeface="A Jannat LT" pitchFamily="2" charset="-78"/>
              <a:cs typeface="A Jannat LT" pitchFamily="2" charset="-78"/>
            </a:endParaRPr>
          </a:p>
          <a:p>
            <a:pPr algn="r" rtl="1"/>
            <a:r>
              <a:rPr lang="ar-SA" sz="2700" dirty="0" smtClean="0">
                <a:solidFill>
                  <a:srgbClr val="FF00FF"/>
                </a:solidFill>
                <a:latin typeface="A Jannat LT" pitchFamily="2" charset="-78"/>
                <a:cs typeface="A Jannat LT" pitchFamily="2" charset="-78"/>
              </a:rPr>
              <a:t>أماكن</a:t>
            </a:r>
            <a:r>
              <a:rPr lang="ar-SA" sz="2700" dirty="0" smtClean="0">
                <a:solidFill>
                  <a:srgbClr val="7030A0"/>
                </a:solidFill>
                <a:latin typeface="A Jannat LT" pitchFamily="2" charset="-78"/>
                <a:cs typeface="A Jannat LT" pitchFamily="2" charset="-78"/>
              </a:rPr>
              <a:t> </a:t>
            </a:r>
            <a:r>
              <a:rPr lang="ar-SA" sz="2700" dirty="0">
                <a:solidFill>
                  <a:srgbClr val="FF00FF"/>
                </a:solidFill>
                <a:latin typeface="A Jannat LT" pitchFamily="2" charset="-78"/>
                <a:cs typeface="A Jannat LT" pitchFamily="2" charset="-78"/>
              </a:rPr>
              <a:t>الحواسيب</a:t>
            </a:r>
            <a:r>
              <a:rPr lang="fr-FR" sz="2700" dirty="0">
                <a:latin typeface="A Jannat LT" pitchFamily="2" charset="-78"/>
                <a:cs typeface="A Jannat LT" pitchFamily="2" charset="-78"/>
              </a:rPr>
              <a:t>: </a:t>
            </a:r>
            <a:r>
              <a:rPr lang="ar-SA" sz="2700" dirty="0">
                <a:latin typeface="A Jannat LT" pitchFamily="2" charset="-78"/>
                <a:cs typeface="A Jannat LT" pitchFamily="2" charset="-78"/>
              </a:rPr>
              <a:t>يجب وضع الحواسيب بشكل يضمن راحة المتعلم ويسهل العملية التعلمية </a:t>
            </a:r>
            <a:r>
              <a:rPr lang="ar-SA" sz="2700" dirty="0" smtClean="0">
                <a:latin typeface="A Jannat LT" pitchFamily="2" charset="-78"/>
                <a:cs typeface="A Jannat LT" pitchFamily="2" charset="-78"/>
              </a:rPr>
              <a:t>التعليمية</a:t>
            </a:r>
            <a:r>
              <a:rPr lang="ar-DZ" sz="2700" dirty="0" smtClean="0">
                <a:latin typeface="A Jannat LT" pitchFamily="2" charset="-78"/>
                <a:cs typeface="A Jannat LT" pitchFamily="2" charset="-78"/>
              </a:rPr>
              <a:t> </a:t>
            </a:r>
            <a:r>
              <a:rPr lang="ar-SA" sz="2700" dirty="0" smtClean="0">
                <a:latin typeface="A Jannat LT" pitchFamily="2" charset="-78"/>
                <a:cs typeface="A Jannat LT" pitchFamily="2" charset="-78"/>
              </a:rPr>
              <a:t>ويمكن </a:t>
            </a:r>
            <a:r>
              <a:rPr lang="ar-SA" sz="2700" dirty="0">
                <a:latin typeface="A Jannat LT" pitchFamily="2" charset="-78"/>
                <a:cs typeface="A Jannat LT" pitchFamily="2" charset="-78"/>
              </a:rPr>
              <a:t>الأستاذ من مراقبة المتعلمين</a:t>
            </a:r>
            <a:r>
              <a:rPr lang="fr-FR" sz="2700" dirty="0">
                <a:solidFill>
                  <a:srgbClr val="FFFF00"/>
                </a:solidFill>
                <a:latin typeface="A Jannat LT" pitchFamily="2" charset="-78"/>
                <a:cs typeface="A Jannat LT" pitchFamily="2" charset="-78"/>
              </a:rPr>
              <a:t> </a:t>
            </a:r>
            <a:r>
              <a:rPr lang="fr-FR" sz="2700" dirty="0">
                <a:solidFill>
                  <a:srgbClr val="0070C0"/>
                </a:solidFill>
                <a:latin typeface="A Jannat LT" pitchFamily="2" charset="-78"/>
                <a:cs typeface="A Jannat LT" pitchFamily="2" charset="-78"/>
              </a:rPr>
              <a:t>)</a:t>
            </a:r>
            <a:r>
              <a:rPr lang="ar-SA" sz="2700" dirty="0">
                <a:solidFill>
                  <a:srgbClr val="FF00FF"/>
                </a:solidFill>
                <a:latin typeface="A Jannat LT" pitchFamily="2" charset="-78"/>
                <a:cs typeface="A Jannat LT" pitchFamily="2" charset="-78"/>
              </a:rPr>
              <a:t>الوضعية المعتمدة حاليا هي الوضعية</a:t>
            </a:r>
            <a:r>
              <a:rPr lang="fr-FR" sz="2700" dirty="0">
                <a:solidFill>
                  <a:srgbClr val="FF00FF"/>
                </a:solidFill>
                <a:latin typeface="A Jannat LT" pitchFamily="2" charset="-78"/>
                <a:cs typeface="A Jannat LT" pitchFamily="2" charset="-78"/>
              </a:rPr>
              <a:t> </a:t>
            </a:r>
            <a:r>
              <a:rPr lang="fr-FR" sz="2700" dirty="0">
                <a:solidFill>
                  <a:srgbClr val="0070C0"/>
                </a:solidFill>
                <a:latin typeface="A Jannat LT" pitchFamily="2" charset="-78"/>
                <a:cs typeface="A Jannat LT" pitchFamily="2" charset="-78"/>
              </a:rPr>
              <a:t>"</a:t>
            </a:r>
            <a:r>
              <a:rPr lang="fr-FR" sz="2700" dirty="0">
                <a:solidFill>
                  <a:srgbClr val="FFFF00"/>
                </a:solidFill>
                <a:latin typeface="A Jannat LT" pitchFamily="2" charset="-78"/>
                <a:cs typeface="A Jannat LT" pitchFamily="2" charset="-78"/>
              </a:rPr>
              <a:t> </a:t>
            </a:r>
            <a:r>
              <a:rPr lang="fr-FR" sz="2700" b="1" dirty="0">
                <a:solidFill>
                  <a:srgbClr val="FF0000"/>
                </a:solidFill>
                <a:latin typeface="A Jannat LT" pitchFamily="2" charset="-78"/>
                <a:cs typeface="A Jannat LT" pitchFamily="2" charset="-78"/>
              </a:rPr>
              <a:t>U</a:t>
            </a:r>
            <a:r>
              <a:rPr lang="fr-FR" sz="2700" dirty="0">
                <a:solidFill>
                  <a:srgbClr val="FFFF00"/>
                </a:solidFill>
                <a:latin typeface="A Jannat LT" pitchFamily="2" charset="-78"/>
                <a:cs typeface="A Jannat LT" pitchFamily="2" charset="-78"/>
              </a:rPr>
              <a:t> </a:t>
            </a:r>
            <a:r>
              <a:rPr lang="fr-FR" sz="2700" dirty="0">
                <a:solidFill>
                  <a:srgbClr val="0070C0"/>
                </a:solidFill>
                <a:latin typeface="A Jannat LT" pitchFamily="2" charset="-78"/>
                <a:cs typeface="A Jannat LT" pitchFamily="2" charset="-78"/>
              </a:rPr>
              <a:t>"</a:t>
            </a:r>
            <a:r>
              <a:rPr lang="fr-FR" sz="2700" dirty="0">
                <a:solidFill>
                  <a:srgbClr val="FFFF00"/>
                </a:solidFill>
                <a:latin typeface="A Jannat LT" pitchFamily="2" charset="-78"/>
                <a:cs typeface="A Jannat LT" pitchFamily="2" charset="-78"/>
              </a:rPr>
              <a:t> </a:t>
            </a:r>
            <a:r>
              <a:rPr lang="ar-SA" sz="2700" dirty="0">
                <a:solidFill>
                  <a:srgbClr val="FF00FF"/>
                </a:solidFill>
                <a:latin typeface="A Jannat LT" pitchFamily="2" charset="-78"/>
                <a:cs typeface="A Jannat LT" pitchFamily="2" charset="-78"/>
              </a:rPr>
              <a:t>بحيث تكون </a:t>
            </a:r>
            <a:r>
              <a:rPr lang="ar-SA" sz="2700" dirty="0" smtClean="0">
                <a:solidFill>
                  <a:srgbClr val="FF00FF"/>
                </a:solidFill>
                <a:latin typeface="A Jannat LT" pitchFamily="2" charset="-78"/>
                <a:cs typeface="A Jannat LT" pitchFamily="2" charset="-78"/>
              </a:rPr>
              <a:t>الشاشات</a:t>
            </a:r>
            <a:r>
              <a:rPr lang="ar-DZ" sz="2700" dirty="0" smtClean="0">
                <a:solidFill>
                  <a:srgbClr val="FF00FF"/>
                </a:solidFill>
                <a:latin typeface="A Jannat LT" pitchFamily="2" charset="-78"/>
                <a:cs typeface="A Jannat LT" pitchFamily="2" charset="-78"/>
              </a:rPr>
              <a:t> </a:t>
            </a:r>
            <a:r>
              <a:rPr lang="ar-SA" sz="2700" dirty="0" smtClean="0">
                <a:solidFill>
                  <a:srgbClr val="FF00FF"/>
                </a:solidFill>
                <a:latin typeface="A Jannat LT" pitchFamily="2" charset="-78"/>
                <a:cs typeface="A Jannat LT" pitchFamily="2" charset="-78"/>
              </a:rPr>
              <a:t>على </a:t>
            </a:r>
            <a:r>
              <a:rPr lang="ar-SA" sz="2700" dirty="0">
                <a:solidFill>
                  <a:srgbClr val="FF00FF"/>
                </a:solidFill>
                <a:latin typeface="A Jannat LT" pitchFamily="2" charset="-78"/>
                <a:cs typeface="A Jannat LT" pitchFamily="2" charset="-78"/>
              </a:rPr>
              <a:t>مرأى الأستاذ</a:t>
            </a:r>
            <a:r>
              <a:rPr lang="fr-FR" sz="2700" dirty="0" smtClean="0">
                <a:solidFill>
                  <a:srgbClr val="FF00FF"/>
                </a:solidFill>
                <a:latin typeface="A Jannat LT" pitchFamily="2" charset="-78"/>
                <a:cs typeface="A Jannat LT" pitchFamily="2" charset="-78"/>
              </a:rPr>
              <a:t>(</a:t>
            </a:r>
            <a:r>
              <a:rPr lang="ar-DZ" sz="2700" dirty="0" smtClean="0">
                <a:solidFill>
                  <a:srgbClr val="FF00FF"/>
                </a:solidFill>
                <a:latin typeface="A Jannat LT" pitchFamily="2" charset="-78"/>
                <a:cs typeface="A Jannat LT" pitchFamily="2" charset="-78"/>
              </a:rPr>
              <a:t> </a:t>
            </a:r>
            <a:r>
              <a:rPr lang="ar-DZ" sz="2700" dirty="0" smtClean="0">
                <a:latin typeface="A Jannat LT" pitchFamily="2" charset="-78"/>
                <a:cs typeface="A Jannat LT" pitchFamily="2" charset="-78"/>
              </a:rPr>
              <a:t>( </a:t>
            </a:r>
            <a:r>
              <a:rPr lang="ar-DZ" sz="2700" dirty="0">
                <a:solidFill>
                  <a:srgbClr val="FFFF00"/>
                </a:solidFill>
                <a:latin typeface="A Jannat LT" pitchFamily="2" charset="-78"/>
                <a:cs typeface="A Jannat LT" pitchFamily="2" charset="-78"/>
                <a:hlinkClick r:id="rId4" action="ppaction://hlinksldjump"/>
              </a:rPr>
              <a:t>وثيقة رقم </a:t>
            </a:r>
            <a:r>
              <a:rPr lang="ar-DZ" sz="2700" dirty="0" smtClean="0">
                <a:solidFill>
                  <a:srgbClr val="FFFF00"/>
                </a:solidFill>
                <a:latin typeface="A Jannat LT" pitchFamily="2" charset="-78"/>
                <a:cs typeface="A Jannat LT" pitchFamily="2" charset="-78"/>
                <a:hlinkClick r:id="rId4" action="ppaction://hlinksldjump"/>
              </a:rPr>
              <a:t>04</a:t>
            </a:r>
            <a:r>
              <a:rPr lang="ar-DZ" sz="2700" dirty="0" smtClean="0">
                <a:latin typeface="A Jannat LT" pitchFamily="2" charset="-78"/>
                <a:cs typeface="A Jannat LT" pitchFamily="2" charset="-78"/>
              </a:rPr>
              <a:t>) </a:t>
            </a:r>
            <a:endParaRPr lang="en-US" sz="2700" dirty="0">
              <a:latin typeface="A Jannat LT" pitchFamily="2" charset="-78"/>
              <a:cs typeface="A Jannat LT" pitchFamily="2" charset="-78"/>
            </a:endParaRPr>
          </a:p>
          <a:p>
            <a:endParaRPr lang="fr-FR" sz="2700" dirty="0">
              <a:latin typeface="A Jannat LT" pitchFamily="2" charset="-78"/>
              <a:cs typeface="A Jannat LT" pitchFamily="2" charset="-78"/>
            </a:endParaRPr>
          </a:p>
        </p:txBody>
      </p:sp>
      <p:pic>
        <p:nvPicPr>
          <p:cNvPr id="5" name="Rounded Rectangle 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41837771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45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89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4355976" y="592666"/>
            <a:ext cx="4248472" cy="1005840"/>
          </a:xfrm>
        </p:spPr>
        <p:txBody>
          <a:bodyPr>
            <a:noAutofit/>
          </a:bodyPr>
          <a:lstStyle/>
          <a:p>
            <a:pPr algn="r"/>
            <a:r>
              <a:rPr lang="ar-SA" sz="8000" dirty="0">
                <a:solidFill>
                  <a:srgbClr val="FF0000"/>
                </a:solidFill>
                <a:latin typeface="Aldhabi" pitchFamily="2" charset="-78"/>
                <a:cs typeface="Aldhabi" pitchFamily="2" charset="-78"/>
              </a:rPr>
              <a:t>تحديد </a:t>
            </a:r>
            <a:r>
              <a:rPr lang="ar-SA" sz="8000" dirty="0" smtClean="0">
                <a:solidFill>
                  <a:srgbClr val="FF0000"/>
                </a:solidFill>
                <a:latin typeface="Aldhabi" pitchFamily="2" charset="-78"/>
                <a:cs typeface="Aldhabi" pitchFamily="2" charset="-78"/>
              </a:rPr>
              <a:t>المسؤوليات</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0" y="2211710"/>
            <a:ext cx="8999984" cy="2803375"/>
          </a:xfrm>
        </p:spPr>
        <p:txBody>
          <a:bodyPr>
            <a:normAutofit/>
          </a:bodyPr>
          <a:lstStyle/>
          <a:p>
            <a:pPr algn="r" rtl="1"/>
            <a:r>
              <a:rPr lang="ar-SA" sz="2700" dirty="0" smtClean="0">
                <a:latin typeface="A Jannat LT" pitchFamily="2" charset="-78"/>
                <a:cs typeface="A Jannat LT" pitchFamily="2" charset="-78"/>
              </a:rPr>
              <a:t>الإدارة </a:t>
            </a:r>
            <a:r>
              <a:rPr lang="ar-SA" sz="2700" dirty="0">
                <a:latin typeface="A Jannat LT" pitchFamily="2" charset="-78"/>
                <a:cs typeface="A Jannat LT" pitchFamily="2" charset="-78"/>
              </a:rPr>
              <a:t>والأستاذ </a:t>
            </a:r>
            <a:r>
              <a:rPr lang="ar-SA" sz="2700" dirty="0">
                <a:solidFill>
                  <a:srgbClr val="FF00FF"/>
                </a:solidFill>
                <a:latin typeface="A Jannat LT" pitchFamily="2" charset="-78"/>
                <a:cs typeface="A Jannat LT" pitchFamily="2" charset="-78"/>
              </a:rPr>
              <a:t>مسؤولان</a:t>
            </a:r>
            <a:r>
              <a:rPr lang="ar-SA" sz="2700" dirty="0">
                <a:latin typeface="A Jannat LT" pitchFamily="2" charset="-78"/>
                <a:cs typeface="A Jannat LT" pitchFamily="2" charset="-78"/>
              </a:rPr>
              <a:t> على احترام الاعمال التطبيقية بالأفواج و لا يحق لأي كان جمع الافواج مهما كان السبب</a:t>
            </a:r>
            <a:r>
              <a:rPr lang="fr-FR" sz="2700" dirty="0">
                <a:latin typeface="A Jannat LT" pitchFamily="2" charset="-78"/>
                <a:cs typeface="A Jannat LT" pitchFamily="2" charset="-78"/>
              </a:rPr>
              <a:t>.</a:t>
            </a:r>
            <a:endParaRPr lang="en-US" sz="2700" dirty="0">
              <a:latin typeface="A Jannat LT" pitchFamily="2" charset="-78"/>
              <a:cs typeface="A Jannat LT" pitchFamily="2" charset="-78"/>
            </a:endParaRPr>
          </a:p>
          <a:p>
            <a:pPr algn="r" rtl="1"/>
            <a:r>
              <a:rPr lang="ar-DZ" sz="2700" dirty="0">
                <a:latin typeface="A Jannat LT" pitchFamily="2" charset="-78"/>
                <a:cs typeface="A Jannat LT" pitchFamily="2" charset="-78"/>
              </a:rPr>
              <a:t>الإدارة ملزمة باحترام التنظيم التربوي المعمول به  (</a:t>
            </a:r>
            <a:r>
              <a:rPr lang="ar-DZ" sz="2700" dirty="0">
                <a:solidFill>
                  <a:srgbClr val="0070C0"/>
                </a:solidFill>
                <a:latin typeface="A Jannat LT" pitchFamily="2" charset="-78"/>
                <a:cs typeface="A Jannat LT" pitchFamily="2" charset="-78"/>
              </a:rPr>
              <a:t>1+1سا</a:t>
            </a:r>
            <a:r>
              <a:rPr lang="ar-DZ" sz="2700" dirty="0">
                <a:latin typeface="A Jannat LT" pitchFamily="2" charset="-78"/>
                <a:cs typeface="A Jannat LT" pitchFamily="2" charset="-78"/>
              </a:rPr>
              <a:t>) بالنسبة للتعليم الثانوي و(</a:t>
            </a:r>
            <a:r>
              <a:rPr lang="ar-DZ" sz="2700" dirty="0">
                <a:solidFill>
                  <a:srgbClr val="0070C0"/>
                </a:solidFill>
                <a:latin typeface="A Jannat LT" pitchFamily="2" charset="-78"/>
                <a:cs typeface="A Jannat LT" pitchFamily="2" charset="-78"/>
              </a:rPr>
              <a:t>0+1سا</a:t>
            </a:r>
            <a:r>
              <a:rPr lang="ar-DZ" sz="2700" dirty="0">
                <a:latin typeface="A Jannat LT" pitchFamily="2" charset="-78"/>
                <a:cs typeface="A Jannat LT" pitchFamily="2" charset="-78"/>
              </a:rPr>
              <a:t>) للتعليم المتوسط</a:t>
            </a:r>
          </a:p>
          <a:p>
            <a:pPr algn="r" rtl="1"/>
            <a:r>
              <a:rPr lang="ar-DZ" sz="2700" dirty="0" smtClean="0">
                <a:latin typeface="A Jannat LT" pitchFamily="2" charset="-78"/>
                <a:cs typeface="A Jannat LT" pitchFamily="2" charset="-78"/>
              </a:rPr>
              <a:t>الأستاذ </a:t>
            </a:r>
            <a:r>
              <a:rPr lang="ar-DZ" sz="2700" dirty="0">
                <a:solidFill>
                  <a:srgbClr val="FF00FF"/>
                </a:solidFill>
                <a:latin typeface="A Jannat LT" pitchFamily="2" charset="-78"/>
                <a:cs typeface="A Jannat LT" pitchFamily="2" charset="-78"/>
              </a:rPr>
              <a:t>مسؤول</a:t>
            </a:r>
            <a:r>
              <a:rPr lang="ar-DZ" sz="2700" dirty="0">
                <a:latin typeface="A Jannat LT" pitchFamily="2" charset="-78"/>
                <a:cs typeface="A Jannat LT" pitchFamily="2" charset="-78"/>
              </a:rPr>
              <a:t> على أجهزة المخبر أثناء الحصة</a:t>
            </a:r>
            <a:r>
              <a:rPr lang="ar-DZ" sz="2700" dirty="0" smtClean="0">
                <a:latin typeface="A Jannat LT" pitchFamily="2" charset="-78"/>
                <a:cs typeface="A Jannat LT" pitchFamily="2" charset="-78"/>
              </a:rPr>
              <a:t>.</a:t>
            </a: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42015189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119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220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p:cNvSpPr>
          <p:nvPr>
            <p:ph type="title"/>
          </p:nvPr>
        </p:nvSpPr>
        <p:spPr>
          <a:xfrm>
            <a:off x="3779912" y="592666"/>
            <a:ext cx="5220072" cy="1005840"/>
          </a:xfrm>
        </p:spPr>
        <p:txBody>
          <a:bodyPr>
            <a:noAutofit/>
          </a:bodyPr>
          <a:lstStyle/>
          <a:p>
            <a:pPr algn="r"/>
            <a:r>
              <a:rPr lang="ar-SA" sz="7200" dirty="0">
                <a:solidFill>
                  <a:srgbClr val="FF0000"/>
                </a:solidFill>
                <a:latin typeface="Aldhabi" pitchFamily="2" charset="-78"/>
                <a:cs typeface="Aldhabi" pitchFamily="2" charset="-78"/>
              </a:rPr>
              <a:t>تحديد </a:t>
            </a:r>
            <a:r>
              <a:rPr lang="ar-SA" sz="7200" dirty="0" smtClean="0">
                <a:solidFill>
                  <a:srgbClr val="FF0000"/>
                </a:solidFill>
                <a:latin typeface="Aldhabi" pitchFamily="2" charset="-78"/>
                <a:cs typeface="Aldhabi" pitchFamily="2" charset="-78"/>
              </a:rPr>
              <a:t>المسؤوليات</a:t>
            </a:r>
            <a:r>
              <a:rPr lang="ar-DZ" sz="7200" dirty="0" smtClean="0">
                <a:solidFill>
                  <a:srgbClr val="FF0000"/>
                </a:solidFill>
                <a:latin typeface="Aldhabi" pitchFamily="2" charset="-78"/>
                <a:cs typeface="Aldhabi" pitchFamily="2" charset="-78"/>
              </a:rPr>
              <a:t> </a:t>
            </a:r>
            <a:r>
              <a:rPr lang="ar-DZ" sz="7200" dirty="0" smtClean="0">
                <a:solidFill>
                  <a:srgbClr val="0070C0"/>
                </a:solidFill>
                <a:latin typeface="Aldhabi" pitchFamily="2" charset="-78"/>
                <a:cs typeface="Aldhabi" pitchFamily="2" charset="-78"/>
              </a:rPr>
              <a:t>( تابع )</a:t>
            </a:r>
            <a:endParaRPr lang="fr-FR" sz="7200" dirty="0">
              <a:solidFill>
                <a:srgbClr val="0070C0"/>
              </a:solidFill>
              <a:latin typeface="Aldhabi" pitchFamily="2" charset="-78"/>
              <a:cs typeface="Aldhabi" pitchFamily="2" charset="-78"/>
            </a:endParaRPr>
          </a:p>
        </p:txBody>
      </p:sp>
      <p:sp>
        <p:nvSpPr>
          <p:cNvPr id="4" name="Rectangle 3"/>
          <p:cNvSpPr>
            <a:spLocks noGrp="1"/>
          </p:cNvSpPr>
          <p:nvPr>
            <p:ph sz="quarter" idx="14"/>
          </p:nvPr>
        </p:nvSpPr>
        <p:spPr>
          <a:xfrm>
            <a:off x="0" y="2466031"/>
            <a:ext cx="8999984" cy="2803375"/>
          </a:xfrm>
        </p:spPr>
        <p:txBody>
          <a:bodyPr>
            <a:normAutofit lnSpcReduction="10000"/>
          </a:bodyPr>
          <a:lstStyle/>
          <a:p>
            <a:pPr algn="r" rtl="1"/>
            <a:r>
              <a:rPr lang="ar-DZ" sz="2700" dirty="0">
                <a:latin typeface="A Jannat LT" pitchFamily="2" charset="-78"/>
                <a:cs typeface="A Jannat LT" pitchFamily="2" charset="-78"/>
              </a:rPr>
              <a:t>الإدارة هي </a:t>
            </a:r>
            <a:r>
              <a:rPr lang="ar-DZ" sz="2700" dirty="0">
                <a:solidFill>
                  <a:srgbClr val="FF00FF"/>
                </a:solidFill>
                <a:latin typeface="A Jannat LT" pitchFamily="2" charset="-78"/>
                <a:cs typeface="A Jannat LT" pitchFamily="2" charset="-78"/>
              </a:rPr>
              <a:t>المسؤول</a:t>
            </a:r>
            <a:r>
              <a:rPr lang="ar-DZ" sz="2700" dirty="0">
                <a:solidFill>
                  <a:srgbClr val="0070C0"/>
                </a:solidFill>
                <a:latin typeface="A Jannat LT" pitchFamily="2" charset="-78"/>
                <a:cs typeface="A Jannat LT" pitchFamily="2" charset="-78"/>
              </a:rPr>
              <a:t> </a:t>
            </a:r>
            <a:r>
              <a:rPr lang="ar-DZ" sz="2700" dirty="0">
                <a:solidFill>
                  <a:srgbClr val="FF00FF"/>
                </a:solidFill>
                <a:latin typeface="A Jannat LT" pitchFamily="2" charset="-78"/>
                <a:cs typeface="A Jannat LT" pitchFamily="2" charset="-78"/>
              </a:rPr>
              <a:t>الوحيد</a:t>
            </a:r>
            <a:r>
              <a:rPr lang="ar-DZ" sz="2700" dirty="0">
                <a:solidFill>
                  <a:srgbClr val="0070C0"/>
                </a:solidFill>
                <a:latin typeface="A Jannat LT" pitchFamily="2" charset="-78"/>
                <a:cs typeface="A Jannat LT" pitchFamily="2" charset="-78"/>
              </a:rPr>
              <a:t> </a:t>
            </a:r>
            <a:r>
              <a:rPr lang="ar-DZ" sz="2700" dirty="0">
                <a:latin typeface="A Jannat LT" pitchFamily="2" charset="-78"/>
                <a:cs typeface="A Jannat LT" pitchFamily="2" charset="-78"/>
              </a:rPr>
              <a:t>على المخبر خارج أوقات عمل الأساتذة</a:t>
            </a:r>
            <a:endParaRPr lang="fr-FR" sz="2700" dirty="0">
              <a:latin typeface="A Jannat LT" pitchFamily="2" charset="-78"/>
              <a:cs typeface="A Jannat LT" pitchFamily="2" charset="-78"/>
            </a:endParaRPr>
          </a:p>
          <a:p>
            <a:pPr algn="r" rtl="1"/>
            <a:r>
              <a:rPr lang="ar-DZ" sz="2700" dirty="0" smtClean="0">
                <a:latin typeface="A Jannat LT" pitchFamily="2" charset="-78"/>
                <a:cs typeface="A Jannat LT" pitchFamily="2" charset="-78"/>
              </a:rPr>
              <a:t>يمكن </a:t>
            </a:r>
            <a:r>
              <a:rPr lang="ar-DZ" sz="2700" dirty="0">
                <a:latin typeface="A Jannat LT" pitchFamily="2" charset="-78"/>
                <a:cs typeface="A Jannat LT" pitchFamily="2" charset="-78"/>
              </a:rPr>
              <a:t>للأستاذ أن يحتفظ بنسخة من مفاتيح المخبر بموافقة الإدارة.</a:t>
            </a:r>
          </a:p>
          <a:p>
            <a:pPr algn="r" rtl="1"/>
            <a:r>
              <a:rPr lang="ar-DZ" sz="2700" dirty="0">
                <a:latin typeface="A Jannat LT" pitchFamily="2" charset="-78"/>
                <a:cs typeface="A Jannat LT" pitchFamily="2" charset="-78"/>
              </a:rPr>
              <a:t>الأستاذ </a:t>
            </a:r>
            <a:r>
              <a:rPr lang="ar-DZ" sz="2700" dirty="0">
                <a:solidFill>
                  <a:srgbClr val="FF00FF"/>
                </a:solidFill>
                <a:latin typeface="A Jannat LT" pitchFamily="2" charset="-78"/>
                <a:cs typeface="A Jannat LT" pitchFamily="2" charset="-78"/>
              </a:rPr>
              <a:t>مسؤول</a:t>
            </a:r>
            <a:r>
              <a:rPr lang="ar-DZ" sz="2700" dirty="0">
                <a:latin typeface="A Jannat LT" pitchFamily="2" charset="-78"/>
                <a:cs typeface="A Jannat LT" pitchFamily="2" charset="-78"/>
              </a:rPr>
              <a:t> على تثبيت البرمجيات اللازمة لتنفيذ المنهاج.</a:t>
            </a:r>
          </a:p>
          <a:p>
            <a:pPr algn="r" rtl="1"/>
            <a:r>
              <a:rPr lang="ar-DZ" sz="2700" dirty="0" smtClean="0">
                <a:latin typeface="A Jannat LT" pitchFamily="2" charset="-78"/>
                <a:cs typeface="A Jannat LT" pitchFamily="2" charset="-78"/>
              </a:rPr>
              <a:t>الأستاذ </a:t>
            </a:r>
            <a:r>
              <a:rPr lang="ar-DZ" sz="2700" dirty="0">
                <a:latin typeface="A Jannat LT" pitchFamily="2" charset="-78"/>
                <a:cs typeface="A Jannat LT" pitchFamily="2" charset="-78"/>
              </a:rPr>
              <a:t>مجبر على ملئ « </a:t>
            </a:r>
            <a:r>
              <a:rPr lang="ar-DZ" sz="2700" dirty="0">
                <a:solidFill>
                  <a:srgbClr val="FF00FF"/>
                </a:solidFill>
                <a:latin typeface="A Jannat LT" pitchFamily="2" charset="-78"/>
                <a:cs typeface="A Jannat LT" pitchFamily="2" charset="-78"/>
              </a:rPr>
              <a:t>سجل المخبر </a:t>
            </a:r>
            <a:r>
              <a:rPr lang="ar-DZ" sz="2700" dirty="0">
                <a:latin typeface="A Jannat LT" pitchFamily="2" charset="-78"/>
                <a:cs typeface="A Jannat LT" pitchFamily="2" charset="-78"/>
              </a:rPr>
              <a:t>» </a:t>
            </a:r>
            <a:r>
              <a:rPr lang="ar-DZ" sz="2700" dirty="0" smtClean="0">
                <a:latin typeface="A Jannat LT" pitchFamily="2" charset="-78"/>
                <a:cs typeface="A Jannat LT" pitchFamily="2" charset="-78"/>
              </a:rPr>
              <a:t>عند </a:t>
            </a:r>
            <a:r>
              <a:rPr lang="ar-DZ" sz="2700" dirty="0">
                <a:latin typeface="A Jannat LT" pitchFamily="2" charset="-78"/>
                <a:cs typeface="A Jannat LT" pitchFamily="2" charset="-78"/>
              </a:rPr>
              <a:t>حدوث عطب في العتاد. ( </a:t>
            </a:r>
            <a:r>
              <a:rPr lang="ar-DZ" sz="2700" dirty="0">
                <a:solidFill>
                  <a:srgbClr val="FFFF00"/>
                </a:solidFill>
                <a:latin typeface="A Jannat LT" pitchFamily="2" charset="-78"/>
                <a:cs typeface="A Jannat LT" pitchFamily="2" charset="-78"/>
                <a:hlinkClick r:id="rId3" action="ppaction://hlinksldjump"/>
              </a:rPr>
              <a:t>وثيقة رقم 03</a:t>
            </a:r>
            <a:r>
              <a:rPr lang="ar-DZ" sz="2700" dirty="0">
                <a:latin typeface="A Jannat LT" pitchFamily="2" charset="-78"/>
                <a:cs typeface="A Jannat LT" pitchFamily="2" charset="-78"/>
              </a:rPr>
              <a:t>) </a:t>
            </a:r>
          </a:p>
        </p:txBody>
      </p:sp>
      <p:pic>
        <p:nvPicPr>
          <p:cNvPr id="5" name="Rounded Rectangl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80281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80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41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200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sz="quarter" idx="14"/>
          </p:nvPr>
        </p:nvSpPr>
        <p:spPr>
          <a:xfrm>
            <a:off x="0" y="2466031"/>
            <a:ext cx="8999984" cy="2803375"/>
          </a:xfrm>
        </p:spPr>
        <p:txBody>
          <a:bodyPr>
            <a:normAutofit/>
          </a:bodyPr>
          <a:lstStyle/>
          <a:p>
            <a:pPr algn="r" rtl="1"/>
            <a:r>
              <a:rPr lang="ar-DZ" sz="2700" dirty="0">
                <a:latin typeface="A Jannat LT" pitchFamily="2" charset="-78"/>
                <a:cs typeface="A Jannat LT" pitchFamily="2" charset="-78"/>
              </a:rPr>
              <a:t>الأستاذ </a:t>
            </a:r>
            <a:r>
              <a:rPr lang="ar-DZ" sz="2700" dirty="0">
                <a:solidFill>
                  <a:srgbClr val="0070C0"/>
                </a:solidFill>
                <a:latin typeface="A Jannat LT" pitchFamily="2" charset="-78"/>
                <a:cs typeface="A Jannat LT" pitchFamily="2" charset="-78"/>
              </a:rPr>
              <a:t>مطالب</a:t>
            </a:r>
            <a:r>
              <a:rPr lang="ar-DZ" sz="2700" dirty="0">
                <a:latin typeface="A Jannat LT" pitchFamily="2" charset="-78"/>
                <a:cs typeface="A Jannat LT" pitchFamily="2" charset="-78"/>
              </a:rPr>
              <a:t> بإبلاغ إدارة المؤسسة بتقرير كتابي عن كل تعطل أو خلل في الأجهزة</a:t>
            </a:r>
          </a:p>
          <a:p>
            <a:pPr algn="r" rtl="1"/>
            <a:r>
              <a:rPr lang="ar-DZ" sz="2700" dirty="0">
                <a:solidFill>
                  <a:srgbClr val="0070C0"/>
                </a:solidFill>
                <a:latin typeface="A Jannat LT" pitchFamily="2" charset="-78"/>
                <a:cs typeface="A Jannat LT" pitchFamily="2" charset="-78"/>
              </a:rPr>
              <a:t>يمنع منعا </a:t>
            </a:r>
            <a:r>
              <a:rPr lang="ar-DZ" sz="2700" dirty="0">
                <a:latin typeface="A Jannat LT" pitchFamily="2" charset="-78"/>
                <a:cs typeface="A Jannat LT" pitchFamily="2" charset="-78"/>
              </a:rPr>
              <a:t>باتا تحويل أجهزة المخبر الموجهة أصلا لتعليم التلاميذ إلى أي جهة أخرى </a:t>
            </a:r>
            <a:r>
              <a:rPr lang="ar-DZ" sz="2700" dirty="0">
                <a:solidFill>
                  <a:srgbClr val="0070C0"/>
                </a:solidFill>
                <a:latin typeface="A Jannat LT" pitchFamily="2" charset="-78"/>
                <a:cs typeface="A Jannat LT" pitchFamily="2" charset="-78"/>
              </a:rPr>
              <a:t>مهما كان السبب</a:t>
            </a:r>
            <a:r>
              <a:rPr lang="ar-DZ" sz="2700" dirty="0" smtClean="0">
                <a:solidFill>
                  <a:srgbClr val="0070C0"/>
                </a:solidFill>
                <a:latin typeface="A Jannat LT" pitchFamily="2" charset="-78"/>
                <a:cs typeface="A Jannat LT" pitchFamily="2" charset="-78"/>
              </a:rPr>
              <a:t>.</a:t>
            </a:r>
            <a:endParaRPr lang="ar-DZ" sz="2700" dirty="0">
              <a:solidFill>
                <a:srgbClr val="0070C0"/>
              </a:solidFill>
              <a:latin typeface="A Jannat LT" pitchFamily="2" charset="-78"/>
              <a:cs typeface="A Jannat LT" pitchFamily="2" charset="-78"/>
            </a:endParaRP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23528" y="267494"/>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
        <p:nvSpPr>
          <p:cNvPr id="6" name="Rectangle 1"/>
          <p:cNvSpPr>
            <a:spLocks noGrp="1"/>
          </p:cNvSpPr>
          <p:nvPr>
            <p:ph type="title"/>
          </p:nvPr>
        </p:nvSpPr>
        <p:spPr>
          <a:xfrm>
            <a:off x="3779912" y="592666"/>
            <a:ext cx="5220072" cy="1005840"/>
          </a:xfrm>
        </p:spPr>
        <p:txBody>
          <a:bodyPr>
            <a:noAutofit/>
          </a:bodyPr>
          <a:lstStyle/>
          <a:p>
            <a:pPr algn="r"/>
            <a:r>
              <a:rPr lang="ar-SA" sz="7200" dirty="0">
                <a:solidFill>
                  <a:srgbClr val="FF0000"/>
                </a:solidFill>
                <a:latin typeface="Aldhabi" pitchFamily="2" charset="-78"/>
                <a:cs typeface="Aldhabi" pitchFamily="2" charset="-78"/>
              </a:rPr>
              <a:t>تحديد </a:t>
            </a:r>
            <a:r>
              <a:rPr lang="ar-SA" sz="7200" dirty="0" smtClean="0">
                <a:solidFill>
                  <a:srgbClr val="FF0000"/>
                </a:solidFill>
                <a:latin typeface="Aldhabi" pitchFamily="2" charset="-78"/>
                <a:cs typeface="Aldhabi" pitchFamily="2" charset="-78"/>
              </a:rPr>
              <a:t>المسؤوليات</a:t>
            </a:r>
            <a:r>
              <a:rPr lang="ar-DZ" sz="7200" dirty="0" smtClean="0">
                <a:solidFill>
                  <a:srgbClr val="FF0000"/>
                </a:solidFill>
                <a:latin typeface="Aldhabi" pitchFamily="2" charset="-78"/>
                <a:cs typeface="Aldhabi" pitchFamily="2" charset="-78"/>
              </a:rPr>
              <a:t> </a:t>
            </a:r>
            <a:r>
              <a:rPr lang="ar-DZ" sz="7200" dirty="0" smtClean="0">
                <a:solidFill>
                  <a:srgbClr val="0070C0"/>
                </a:solidFill>
                <a:latin typeface="Aldhabi" pitchFamily="2" charset="-78"/>
                <a:cs typeface="Aldhabi" pitchFamily="2" charset="-78"/>
              </a:rPr>
              <a:t>( تابع )</a:t>
            </a:r>
            <a:endParaRPr lang="fr-FR" sz="7200" dirty="0">
              <a:solidFill>
                <a:srgbClr val="0070C0"/>
              </a:solidFill>
              <a:latin typeface="Aldhabi" pitchFamily="2" charset="-78"/>
              <a:cs typeface="Aldhabi" pitchFamily="2" charset="-78"/>
            </a:endParaRPr>
          </a:p>
        </p:txBody>
      </p:sp>
    </p:spTree>
    <p:extLst>
      <p:ext uri="{BB962C8B-B14F-4D97-AF65-F5344CB8AC3E}">
        <p14:creationId xmlns:p14="http://schemas.microsoft.com/office/powerpoint/2010/main" val="10363101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92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539552" y="592666"/>
            <a:ext cx="8460432" cy="1005840"/>
          </a:xfrm>
        </p:spPr>
        <p:txBody>
          <a:bodyPr>
            <a:normAutofit/>
          </a:bodyPr>
          <a:lstStyle/>
          <a:p>
            <a:pPr algn="r"/>
            <a:r>
              <a:rPr lang="ar-DZ" sz="5000" dirty="0" smtClean="0">
                <a:solidFill>
                  <a:srgbClr val="FF0000"/>
                </a:solidFill>
                <a:latin typeface="Aldhabi" pitchFamily="2" charset="-78"/>
                <a:cs typeface="Aldhabi" pitchFamily="2" charset="-78"/>
              </a:rPr>
              <a:t>توجيهات </a:t>
            </a:r>
            <a:r>
              <a:rPr lang="ar-DZ" sz="5000" dirty="0">
                <a:solidFill>
                  <a:srgbClr val="FF0000"/>
                </a:solidFill>
                <a:latin typeface="Aldhabi" pitchFamily="2" charset="-78"/>
                <a:cs typeface="Aldhabi" pitchFamily="2" charset="-78"/>
              </a:rPr>
              <a:t>للحفاظ على مخبر المعلوماتية</a:t>
            </a:r>
            <a:endParaRPr lang="fr-FR" sz="5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35732" y="2329459"/>
            <a:ext cx="8999984" cy="2803375"/>
          </a:xfrm>
        </p:spPr>
        <p:txBody>
          <a:bodyPr>
            <a:normAutofit/>
          </a:bodyPr>
          <a:lstStyle/>
          <a:p>
            <a:pPr algn="r" rtl="1"/>
            <a:r>
              <a:rPr lang="ar-DZ" sz="2700" dirty="0">
                <a:latin typeface="A Jannat LT" pitchFamily="2" charset="-78"/>
                <a:cs typeface="A Jannat LT" pitchFamily="2" charset="-78"/>
              </a:rPr>
              <a:t>ضرورة استعمال السبورة البيضاء </a:t>
            </a:r>
            <a:r>
              <a:rPr lang="ar-DZ" sz="2700" dirty="0" smtClean="0">
                <a:latin typeface="A Jannat LT" pitchFamily="2" charset="-78"/>
                <a:cs typeface="A Jannat LT" pitchFamily="2" charset="-78"/>
              </a:rPr>
              <a:t>( </a:t>
            </a:r>
            <a:r>
              <a:rPr lang="ar-DZ" sz="2700" dirty="0" smtClean="0">
                <a:solidFill>
                  <a:srgbClr val="0070C0"/>
                </a:solidFill>
                <a:latin typeface="A Jannat LT" pitchFamily="2" charset="-78"/>
                <a:cs typeface="A Jannat LT" pitchFamily="2" charset="-78"/>
              </a:rPr>
              <a:t>لا </a:t>
            </a:r>
            <a:r>
              <a:rPr lang="ar-DZ" sz="2700" dirty="0">
                <a:solidFill>
                  <a:srgbClr val="0070C0"/>
                </a:solidFill>
                <a:latin typeface="A Jannat LT" pitchFamily="2" charset="-78"/>
                <a:cs typeface="A Jannat LT" pitchFamily="2" charset="-78"/>
              </a:rPr>
              <a:t>ينصح باستعمال الطبشور في </a:t>
            </a:r>
            <a:r>
              <a:rPr lang="ar-DZ" sz="2700" dirty="0" smtClean="0">
                <a:solidFill>
                  <a:srgbClr val="0070C0"/>
                </a:solidFill>
                <a:latin typeface="A Jannat LT" pitchFamily="2" charset="-78"/>
                <a:cs typeface="A Jannat LT" pitchFamily="2" charset="-78"/>
              </a:rPr>
              <a:t>المخبر</a:t>
            </a:r>
            <a:r>
              <a:rPr lang="ar-DZ" sz="2700" dirty="0" smtClean="0">
                <a:latin typeface="A Jannat LT" pitchFamily="2" charset="-78"/>
                <a:cs typeface="A Jannat LT" pitchFamily="2" charset="-78"/>
              </a:rPr>
              <a:t> ).</a:t>
            </a:r>
          </a:p>
          <a:p>
            <a:pPr algn="r" rtl="1"/>
            <a:r>
              <a:rPr lang="ar-DZ" sz="2700" dirty="0">
                <a:solidFill>
                  <a:srgbClr val="0070C0"/>
                </a:solidFill>
                <a:latin typeface="A Jannat LT" pitchFamily="2" charset="-78"/>
                <a:cs typeface="A Jannat LT" pitchFamily="2" charset="-78"/>
              </a:rPr>
              <a:t>تحسيس</a:t>
            </a:r>
            <a:r>
              <a:rPr lang="ar-DZ" sz="2700" dirty="0">
                <a:latin typeface="A Jannat LT" pitchFamily="2" charset="-78"/>
                <a:cs typeface="A Jannat LT" pitchFamily="2" charset="-78"/>
              </a:rPr>
              <a:t> وتوعية التلاميذ بأهمية الأجهزة و أنها ملك لهم</a:t>
            </a:r>
            <a:r>
              <a:rPr lang="ar-DZ" sz="2700" dirty="0" smtClean="0">
                <a:latin typeface="A Jannat LT" pitchFamily="2" charset="-78"/>
                <a:cs typeface="A Jannat LT" pitchFamily="2" charset="-78"/>
              </a:rPr>
              <a:t>.</a:t>
            </a:r>
          </a:p>
          <a:p>
            <a:pPr algn="r" rtl="1"/>
            <a:r>
              <a:rPr lang="ar-DZ" sz="2700" dirty="0">
                <a:solidFill>
                  <a:srgbClr val="0070C0"/>
                </a:solidFill>
                <a:latin typeface="A Jannat LT" pitchFamily="2" charset="-78"/>
                <a:cs typeface="A Jannat LT" pitchFamily="2" charset="-78"/>
              </a:rPr>
              <a:t>معاينة</a:t>
            </a:r>
            <a:r>
              <a:rPr lang="ar-DZ" sz="2700" dirty="0">
                <a:latin typeface="A Jannat LT" pitchFamily="2" charset="-78"/>
                <a:cs typeface="A Jannat LT" pitchFamily="2" charset="-78"/>
              </a:rPr>
              <a:t> حالة الأجهزة قبل بداية ونهاية كل حصة من طرف </a:t>
            </a:r>
            <a:r>
              <a:rPr lang="ar-DZ" sz="2700" dirty="0" smtClean="0">
                <a:latin typeface="A Jannat LT" pitchFamily="2" charset="-78"/>
                <a:cs typeface="A Jannat LT" pitchFamily="2" charset="-78"/>
              </a:rPr>
              <a:t>الأستاذ.</a:t>
            </a:r>
          </a:p>
          <a:p>
            <a:pPr algn="r" rtl="1"/>
            <a:r>
              <a:rPr lang="ar-DZ" sz="2700" dirty="0">
                <a:solidFill>
                  <a:srgbClr val="0070C0"/>
                </a:solidFill>
                <a:latin typeface="A Jannat LT" pitchFamily="2" charset="-78"/>
                <a:cs typeface="A Jannat LT" pitchFamily="2" charset="-78"/>
              </a:rPr>
              <a:t>يمنع منعا باتا </a:t>
            </a:r>
            <a:r>
              <a:rPr lang="ar-DZ" sz="2700" dirty="0">
                <a:latin typeface="A Jannat LT" pitchFamily="2" charset="-78"/>
                <a:cs typeface="A Jannat LT" pitchFamily="2" charset="-78"/>
              </a:rPr>
              <a:t>الأكل وإحضار القهوة والشاي وكافة أنواع السوائل داخل المخبر</a:t>
            </a: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39292029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87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40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198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915816" y="592666"/>
            <a:ext cx="6084168" cy="1475028"/>
          </a:xfrm>
        </p:spPr>
        <p:txBody>
          <a:bodyPr>
            <a:noAutofit/>
          </a:bodyPr>
          <a:lstStyle/>
          <a:p>
            <a:pPr algn="r"/>
            <a:r>
              <a:rPr lang="ar-DZ" sz="4800" dirty="0" smtClean="0">
                <a:solidFill>
                  <a:srgbClr val="FF0000"/>
                </a:solidFill>
                <a:latin typeface="Aldhabi" pitchFamily="2" charset="-78"/>
                <a:cs typeface="Aldhabi" pitchFamily="2" charset="-78"/>
              </a:rPr>
              <a:t>توجيهات </a:t>
            </a:r>
            <a:r>
              <a:rPr lang="ar-DZ" sz="4800" dirty="0">
                <a:solidFill>
                  <a:srgbClr val="FF0000"/>
                </a:solidFill>
                <a:latin typeface="Aldhabi" pitchFamily="2" charset="-78"/>
                <a:cs typeface="Aldhabi" pitchFamily="2" charset="-78"/>
              </a:rPr>
              <a:t>للحفاظ على مخبر </a:t>
            </a:r>
            <a:r>
              <a:rPr lang="ar-DZ" sz="4800" dirty="0" smtClean="0">
                <a:solidFill>
                  <a:srgbClr val="FF0000"/>
                </a:solidFill>
                <a:latin typeface="Aldhabi" pitchFamily="2" charset="-78"/>
                <a:cs typeface="Aldhabi" pitchFamily="2" charset="-78"/>
              </a:rPr>
              <a:t>المعلوماتية</a:t>
            </a:r>
            <a:br>
              <a:rPr lang="ar-DZ" sz="4800" dirty="0" smtClean="0">
                <a:solidFill>
                  <a:srgbClr val="FF0000"/>
                </a:solidFill>
                <a:latin typeface="Aldhabi" pitchFamily="2" charset="-78"/>
                <a:cs typeface="Aldhabi" pitchFamily="2" charset="-78"/>
              </a:rPr>
            </a:br>
            <a:r>
              <a:rPr lang="ar-DZ" sz="4800" dirty="0" smtClean="0">
                <a:solidFill>
                  <a:srgbClr val="FF0000"/>
                </a:solidFill>
                <a:latin typeface="Aldhabi" pitchFamily="2" charset="-78"/>
                <a:cs typeface="Aldhabi" pitchFamily="2" charset="-78"/>
              </a:rPr>
              <a:t>                   </a:t>
            </a:r>
            <a:r>
              <a:rPr lang="ar-DZ" sz="4800" dirty="0" smtClean="0">
                <a:solidFill>
                  <a:srgbClr val="0070C0"/>
                </a:solidFill>
                <a:latin typeface="Aldhabi" pitchFamily="2" charset="-78"/>
                <a:cs typeface="Aldhabi" pitchFamily="2" charset="-78"/>
              </a:rPr>
              <a:t>( تابع )</a:t>
            </a:r>
            <a:endParaRPr lang="fr-FR" sz="4800" dirty="0">
              <a:solidFill>
                <a:srgbClr val="0070C0"/>
              </a:solidFill>
              <a:latin typeface="Aldhabi" pitchFamily="2" charset="-78"/>
              <a:cs typeface="Aldhabi" pitchFamily="2" charset="-78"/>
            </a:endParaRPr>
          </a:p>
        </p:txBody>
      </p:sp>
      <p:sp>
        <p:nvSpPr>
          <p:cNvPr id="4" name="Rectangle 3"/>
          <p:cNvSpPr>
            <a:spLocks noGrp="1"/>
          </p:cNvSpPr>
          <p:nvPr>
            <p:ph sz="quarter" idx="14"/>
          </p:nvPr>
        </p:nvSpPr>
        <p:spPr>
          <a:xfrm>
            <a:off x="35732" y="2329459"/>
            <a:ext cx="8999984" cy="2803375"/>
          </a:xfrm>
        </p:spPr>
        <p:txBody>
          <a:bodyPr>
            <a:normAutofit/>
          </a:bodyPr>
          <a:lstStyle/>
          <a:p>
            <a:pPr algn="r" rtl="1"/>
            <a:r>
              <a:rPr lang="ar-DZ" sz="2700" dirty="0">
                <a:solidFill>
                  <a:srgbClr val="0070C0"/>
                </a:solidFill>
                <a:latin typeface="A Jannat LT" pitchFamily="2" charset="-78"/>
                <a:cs typeface="A Jannat LT" pitchFamily="2" charset="-78"/>
              </a:rPr>
              <a:t>اسناد</a:t>
            </a:r>
            <a:r>
              <a:rPr lang="ar-DZ" sz="2700" dirty="0">
                <a:latin typeface="A Jannat LT" pitchFamily="2" charset="-78"/>
                <a:cs typeface="A Jannat LT" pitchFamily="2" charset="-78"/>
              </a:rPr>
              <a:t> الأجهزة للتلاميذ بحيث كل متعلم </a:t>
            </a:r>
            <a:r>
              <a:rPr lang="ar-DZ" sz="2700" dirty="0">
                <a:solidFill>
                  <a:srgbClr val="0070C0"/>
                </a:solidFill>
                <a:latin typeface="A Jannat LT" pitchFamily="2" charset="-78"/>
                <a:cs typeface="A Jannat LT" pitchFamily="2" charset="-78"/>
              </a:rPr>
              <a:t>يشغل نفس المنصب </a:t>
            </a:r>
            <a:r>
              <a:rPr lang="ar-DZ" sz="2700" dirty="0">
                <a:latin typeface="A Jannat LT" pitchFamily="2" charset="-78"/>
                <a:cs typeface="A Jannat LT" pitchFamily="2" charset="-78"/>
              </a:rPr>
              <a:t>طيلة السنة الدراسية وبدون تغيير حتى </a:t>
            </a:r>
            <a:r>
              <a:rPr lang="ar-DZ" sz="2700" dirty="0" smtClean="0">
                <a:latin typeface="A Jannat LT" pitchFamily="2" charset="-78"/>
                <a:cs typeface="A Jannat LT" pitchFamily="2" charset="-78"/>
              </a:rPr>
              <a:t>تحدد مسؤولية </a:t>
            </a:r>
            <a:r>
              <a:rPr lang="ar-DZ" sz="2700" dirty="0">
                <a:latin typeface="A Jannat LT" pitchFamily="2" charset="-78"/>
                <a:cs typeface="A Jannat LT" pitchFamily="2" charset="-78"/>
              </a:rPr>
              <a:t>التلاميذ عن الجهاز المستعمل ويعلق مخطط جلوس التلاميذ داخل المخبر</a:t>
            </a:r>
            <a:r>
              <a:rPr lang="ar-DZ" sz="2700" dirty="0" smtClean="0">
                <a:latin typeface="A Jannat LT" pitchFamily="2" charset="-78"/>
                <a:cs typeface="A Jannat LT" pitchFamily="2" charset="-78"/>
              </a:rPr>
              <a:t>.</a:t>
            </a:r>
          </a:p>
          <a:p>
            <a:pPr algn="r" rtl="1"/>
            <a:r>
              <a:rPr lang="ar-DZ" sz="2700" dirty="0">
                <a:solidFill>
                  <a:srgbClr val="0070C0"/>
                </a:solidFill>
                <a:latin typeface="A Jannat LT" pitchFamily="2" charset="-78"/>
                <a:cs typeface="A Jannat LT" pitchFamily="2" charset="-78"/>
              </a:rPr>
              <a:t>إنجاز الرزنامة </a:t>
            </a:r>
            <a:r>
              <a:rPr lang="ar-DZ" sz="2700" dirty="0">
                <a:latin typeface="A Jannat LT" pitchFamily="2" charset="-78"/>
                <a:cs typeface="A Jannat LT" pitchFamily="2" charset="-78"/>
              </a:rPr>
              <a:t>الأسبوعية لاستعمال المخبر وتعلق داخله</a:t>
            </a:r>
            <a:r>
              <a:rPr lang="ar-DZ" sz="2700" dirty="0" smtClean="0">
                <a:latin typeface="A Jannat LT" pitchFamily="2" charset="-78"/>
                <a:cs typeface="A Jannat LT" pitchFamily="2" charset="-78"/>
              </a:rPr>
              <a:t>.</a:t>
            </a:r>
          </a:p>
          <a:p>
            <a:pPr algn="r" rtl="1"/>
            <a:r>
              <a:rPr lang="ar-DZ" sz="2700" dirty="0">
                <a:solidFill>
                  <a:srgbClr val="0070C0"/>
                </a:solidFill>
                <a:latin typeface="A Jannat LT" pitchFamily="2" charset="-78"/>
                <a:cs typeface="A Jannat LT" pitchFamily="2" charset="-78"/>
              </a:rPr>
              <a:t>تغطية</a:t>
            </a:r>
            <a:r>
              <a:rPr lang="ar-DZ" sz="2700" dirty="0">
                <a:latin typeface="A Jannat LT" pitchFamily="2" charset="-78"/>
                <a:cs typeface="A Jannat LT" pitchFamily="2" charset="-78"/>
              </a:rPr>
              <a:t> الأجهزة عند نهاية الحصة.</a:t>
            </a: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41585373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170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226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Autofit/>
          </a:bodyPr>
          <a:lstStyle/>
          <a:p>
            <a:pPr algn="r"/>
            <a:r>
              <a:rPr lang="ar-DZ" sz="8000" dirty="0" smtClean="0">
                <a:solidFill>
                  <a:srgbClr val="FF0000"/>
                </a:solidFill>
                <a:latin typeface="Aldhabi" pitchFamily="2" charset="-78"/>
                <a:cs typeface="Aldhabi" pitchFamily="2" charset="-78"/>
              </a:rPr>
              <a:t>الإشكالية</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251520" y="2340125"/>
            <a:ext cx="8712968" cy="2803375"/>
          </a:xfrm>
        </p:spPr>
        <p:txBody>
          <a:bodyPr>
            <a:normAutofit/>
          </a:bodyPr>
          <a:lstStyle/>
          <a:p>
            <a:pPr algn="r" rtl="1">
              <a:buNone/>
            </a:pPr>
            <a:r>
              <a:rPr lang="ar-DZ" sz="3600" dirty="0" smtClean="0">
                <a:latin typeface="1Lionsys Reqa" pitchFamily="2" charset="-78"/>
                <a:cs typeface="1Lionsys Reqa" pitchFamily="2" charset="-78"/>
              </a:rPr>
              <a:t>   تتوفر المدرسة على مخابر علمية وورشات تكنولوجية، وحديثا مخابر معلوماتية.</a:t>
            </a:r>
          </a:p>
          <a:p>
            <a:pPr algn="r" rtl="1">
              <a:buNone/>
            </a:pPr>
            <a:r>
              <a:rPr lang="ar-DZ" sz="3600" dirty="0" smtClean="0">
                <a:solidFill>
                  <a:srgbClr val="0070C0"/>
                </a:solidFill>
                <a:latin typeface="1Lionsys Reqa" pitchFamily="2" charset="-78"/>
                <a:cs typeface="1Lionsys Reqa" pitchFamily="2" charset="-78"/>
              </a:rPr>
              <a:t>فهل يا ترى تخضع هذه </a:t>
            </a:r>
            <a:r>
              <a:rPr lang="ar-DZ" sz="3600" dirty="0" err="1" smtClean="0">
                <a:solidFill>
                  <a:srgbClr val="0070C0"/>
                </a:solidFill>
                <a:latin typeface="1Lionsys Reqa" pitchFamily="2" charset="-78"/>
                <a:cs typeface="1Lionsys Reqa" pitchFamily="2" charset="-78"/>
              </a:rPr>
              <a:t>الأخيرةلنفس</a:t>
            </a:r>
            <a:r>
              <a:rPr lang="ar-DZ" sz="3600" dirty="0" smtClean="0">
                <a:solidFill>
                  <a:srgbClr val="0070C0"/>
                </a:solidFill>
                <a:latin typeface="1Lionsys Reqa" pitchFamily="2" charset="-78"/>
                <a:cs typeface="1Lionsys Reqa" pitchFamily="2" charset="-78"/>
              </a:rPr>
              <a:t> ظروف وشروط تسيير سابقتيها؟</a:t>
            </a:r>
            <a:endParaRPr lang="fr-FR" sz="3600" dirty="0">
              <a:solidFill>
                <a:srgbClr val="0070C0"/>
              </a:solidFill>
              <a:latin typeface="1Lionsys Reqa" pitchFamily="2" charset="-78"/>
              <a:cs typeface="1Lionsys Reqa" pitchFamily="2" charset="-78"/>
            </a:endParaRPr>
          </a:p>
        </p:txBody>
      </p:sp>
      <p:pic>
        <p:nvPicPr>
          <p:cNvPr id="5" name="Rounded Rectangl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6764" y="123478"/>
            <a:ext cx="2537880" cy="1872208"/>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81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p:cNvSpPr>
          <p:nvPr>
            <p:ph type="title"/>
          </p:nvPr>
        </p:nvSpPr>
        <p:spPr>
          <a:xfrm>
            <a:off x="2915816" y="592666"/>
            <a:ext cx="6084168" cy="1475028"/>
          </a:xfrm>
        </p:spPr>
        <p:txBody>
          <a:bodyPr>
            <a:noAutofit/>
          </a:bodyPr>
          <a:lstStyle/>
          <a:p>
            <a:pPr algn="r"/>
            <a:r>
              <a:rPr lang="ar-DZ" sz="4800" dirty="0" smtClean="0">
                <a:solidFill>
                  <a:srgbClr val="FF0000"/>
                </a:solidFill>
                <a:latin typeface="Aldhabi" pitchFamily="2" charset="-78"/>
                <a:cs typeface="Aldhabi" pitchFamily="2" charset="-78"/>
              </a:rPr>
              <a:t>توجيهات </a:t>
            </a:r>
            <a:r>
              <a:rPr lang="ar-DZ" sz="4800" dirty="0">
                <a:solidFill>
                  <a:srgbClr val="FF0000"/>
                </a:solidFill>
                <a:latin typeface="Aldhabi" pitchFamily="2" charset="-78"/>
                <a:cs typeface="Aldhabi" pitchFamily="2" charset="-78"/>
              </a:rPr>
              <a:t>للحفاظ على مخبر </a:t>
            </a:r>
            <a:r>
              <a:rPr lang="ar-DZ" sz="4800" dirty="0" smtClean="0">
                <a:solidFill>
                  <a:srgbClr val="FF0000"/>
                </a:solidFill>
                <a:latin typeface="Aldhabi" pitchFamily="2" charset="-78"/>
                <a:cs typeface="Aldhabi" pitchFamily="2" charset="-78"/>
              </a:rPr>
              <a:t>المعلوماتية</a:t>
            </a:r>
            <a:br>
              <a:rPr lang="ar-DZ" sz="4800" dirty="0" smtClean="0">
                <a:solidFill>
                  <a:srgbClr val="FF0000"/>
                </a:solidFill>
                <a:latin typeface="Aldhabi" pitchFamily="2" charset="-78"/>
                <a:cs typeface="Aldhabi" pitchFamily="2" charset="-78"/>
              </a:rPr>
            </a:br>
            <a:r>
              <a:rPr lang="ar-DZ" sz="4800" dirty="0" smtClean="0">
                <a:solidFill>
                  <a:srgbClr val="FF0000"/>
                </a:solidFill>
                <a:latin typeface="Aldhabi" pitchFamily="2" charset="-78"/>
                <a:cs typeface="Aldhabi" pitchFamily="2" charset="-78"/>
              </a:rPr>
              <a:t>                   </a:t>
            </a:r>
            <a:r>
              <a:rPr lang="ar-DZ" sz="4800" dirty="0" smtClean="0">
                <a:solidFill>
                  <a:srgbClr val="0070C0"/>
                </a:solidFill>
                <a:latin typeface="Aldhabi" pitchFamily="2" charset="-78"/>
                <a:cs typeface="Aldhabi" pitchFamily="2" charset="-78"/>
              </a:rPr>
              <a:t>( تابع )</a:t>
            </a:r>
            <a:endParaRPr lang="fr-FR" sz="4800" dirty="0">
              <a:solidFill>
                <a:srgbClr val="0070C0"/>
              </a:solidFill>
              <a:latin typeface="Aldhabi" pitchFamily="2" charset="-78"/>
              <a:cs typeface="Aldhabi" pitchFamily="2" charset="-78"/>
            </a:endParaRPr>
          </a:p>
        </p:txBody>
      </p:sp>
      <p:sp>
        <p:nvSpPr>
          <p:cNvPr id="4" name="Rectangle 3"/>
          <p:cNvSpPr>
            <a:spLocks noGrp="1"/>
          </p:cNvSpPr>
          <p:nvPr>
            <p:ph sz="quarter" idx="14"/>
          </p:nvPr>
        </p:nvSpPr>
        <p:spPr>
          <a:xfrm>
            <a:off x="35732" y="2329459"/>
            <a:ext cx="8999984" cy="2803375"/>
          </a:xfrm>
        </p:spPr>
        <p:txBody>
          <a:bodyPr>
            <a:normAutofit/>
          </a:bodyPr>
          <a:lstStyle/>
          <a:p>
            <a:pPr algn="r" rtl="1"/>
            <a:r>
              <a:rPr lang="ar-DZ" sz="2700" dirty="0">
                <a:solidFill>
                  <a:srgbClr val="FF00FF"/>
                </a:solidFill>
                <a:latin typeface="A Jannat LT" pitchFamily="2" charset="-78"/>
                <a:cs typeface="A Jannat LT" pitchFamily="2" charset="-78"/>
              </a:rPr>
              <a:t>تثبيت</a:t>
            </a:r>
            <a:r>
              <a:rPr lang="ar-DZ" sz="2700" dirty="0">
                <a:latin typeface="A Jannat LT" pitchFamily="2" charset="-78"/>
                <a:cs typeface="A Jannat LT" pitchFamily="2" charset="-78"/>
              </a:rPr>
              <a:t> البرامج المضادة للفيروسات في كل الأجهزة، تحدث آليا باستعمال شبكة </a:t>
            </a:r>
            <a:r>
              <a:rPr lang="fr-FR" sz="2700" dirty="0">
                <a:latin typeface="A Jannat LT" pitchFamily="2" charset="-78"/>
                <a:cs typeface="A Jannat LT" pitchFamily="2" charset="-78"/>
              </a:rPr>
              <a:t>Internet </a:t>
            </a:r>
            <a:r>
              <a:rPr lang="ar-DZ" sz="2700" dirty="0" smtClean="0">
                <a:latin typeface="A Jannat LT" pitchFamily="2" charset="-78"/>
                <a:cs typeface="A Jannat LT" pitchFamily="2" charset="-78"/>
              </a:rPr>
              <a:t> ومن المستحسن </a:t>
            </a:r>
            <a:r>
              <a:rPr lang="ar-DZ" sz="2700" dirty="0">
                <a:latin typeface="A Jannat LT" pitchFamily="2" charset="-78"/>
                <a:cs typeface="A Jannat LT" pitchFamily="2" charset="-78"/>
              </a:rPr>
              <a:t>استعمال برنامج </a:t>
            </a:r>
            <a:r>
              <a:rPr lang="fr-FR" sz="2700" dirty="0" err="1">
                <a:solidFill>
                  <a:srgbClr val="FF00FF"/>
                </a:solidFill>
                <a:latin typeface="A Jannat LT" pitchFamily="2" charset="-78"/>
                <a:cs typeface="A Jannat LT" pitchFamily="2" charset="-78"/>
                <a:hlinkClick r:id="rId3" action="ppaction://hlinksldjump"/>
              </a:rPr>
              <a:t>DeepFreeze</a:t>
            </a:r>
            <a:r>
              <a:rPr lang="fr-FR" sz="2700" dirty="0">
                <a:latin typeface="A Jannat LT" pitchFamily="2" charset="-78"/>
                <a:cs typeface="A Jannat LT" pitchFamily="2" charset="-78"/>
              </a:rPr>
              <a:t> </a:t>
            </a:r>
            <a:r>
              <a:rPr lang="ar-DZ" sz="2700" dirty="0" smtClean="0">
                <a:latin typeface="A Jannat LT" pitchFamily="2" charset="-78"/>
                <a:cs typeface="A Jannat LT" pitchFamily="2" charset="-78"/>
              </a:rPr>
              <a:t> على </a:t>
            </a:r>
            <a:r>
              <a:rPr lang="ar-DZ" sz="2700" dirty="0">
                <a:latin typeface="A Jannat LT" pitchFamily="2" charset="-78"/>
                <a:cs typeface="A Jannat LT" pitchFamily="2" charset="-78"/>
              </a:rPr>
              <a:t>سبيل المثال..</a:t>
            </a:r>
          </a:p>
          <a:p>
            <a:pPr algn="r" rtl="1"/>
            <a:r>
              <a:rPr lang="ar-DZ" sz="2700" dirty="0" smtClean="0">
                <a:latin typeface="A Jannat LT" pitchFamily="2" charset="-78"/>
                <a:cs typeface="A Jannat LT" pitchFamily="2" charset="-78"/>
              </a:rPr>
              <a:t>من المستحسن العمل ببرامج تسيير المخبر مثل :</a:t>
            </a:r>
            <a:r>
              <a:rPr lang="fr-FR" sz="2700" dirty="0" err="1" smtClean="0">
                <a:solidFill>
                  <a:srgbClr val="FFFF00"/>
                </a:solidFill>
                <a:latin typeface="A Jannat LT" pitchFamily="2" charset="-78"/>
                <a:cs typeface="A Jannat LT" pitchFamily="2" charset="-78"/>
                <a:hlinkClick r:id="rId4" action="ppaction://hlinksldjump"/>
              </a:rPr>
              <a:t>NetopShcool</a:t>
            </a:r>
            <a:r>
              <a:rPr lang="ar-DZ" sz="2700" dirty="0" smtClean="0">
                <a:latin typeface="A Jannat LT" pitchFamily="2" charset="-78"/>
                <a:cs typeface="A Jannat LT" pitchFamily="2" charset="-78"/>
              </a:rPr>
              <a:t> </a:t>
            </a:r>
            <a:r>
              <a:rPr lang="fr-FR" sz="2700" dirty="0" smtClean="0">
                <a:solidFill>
                  <a:srgbClr val="99FF33"/>
                </a:solidFill>
                <a:latin typeface="A Jannat LT" pitchFamily="2" charset="-78"/>
                <a:cs typeface="A Jannat LT" pitchFamily="2" charset="-78"/>
                <a:hlinkClick r:id="rId5" action="ppaction://hlinksldjump"/>
              </a:rPr>
              <a:t>Net</a:t>
            </a:r>
            <a:r>
              <a:rPr lang="fr-FR" sz="2700" dirty="0" smtClean="0">
                <a:latin typeface="A Jannat LT" pitchFamily="2" charset="-78"/>
                <a:cs typeface="A Jannat LT" pitchFamily="2" charset="-78"/>
                <a:hlinkClick r:id="rId5" action="ppaction://hlinksldjump"/>
              </a:rPr>
              <a:t> </a:t>
            </a:r>
            <a:r>
              <a:rPr lang="fr-FR" sz="2700" dirty="0" smtClean="0">
                <a:solidFill>
                  <a:srgbClr val="99FF33"/>
                </a:solidFill>
                <a:latin typeface="A Jannat LT" pitchFamily="2" charset="-78"/>
                <a:cs typeface="A Jannat LT" pitchFamily="2" charset="-78"/>
                <a:hlinkClick r:id="rId5" action="ppaction://hlinksldjump"/>
              </a:rPr>
              <a:t>support</a:t>
            </a:r>
            <a:r>
              <a:rPr lang="fr-FR" sz="2700" dirty="0" smtClean="0">
                <a:latin typeface="A Jannat LT" pitchFamily="2" charset="-78"/>
                <a:cs typeface="A Jannat LT" pitchFamily="2" charset="-78"/>
                <a:hlinkClick r:id="rId5" action="ppaction://hlinksldjump"/>
              </a:rPr>
              <a:t> </a:t>
            </a:r>
            <a:r>
              <a:rPr lang="fr-FR" sz="2700" dirty="0" err="1" smtClean="0">
                <a:solidFill>
                  <a:srgbClr val="99FF33"/>
                </a:solidFill>
                <a:latin typeface="A Jannat LT" pitchFamily="2" charset="-78"/>
                <a:cs typeface="A Jannat LT" pitchFamily="2" charset="-78"/>
                <a:hlinkClick r:id="rId5" action="ppaction://hlinksldjump"/>
              </a:rPr>
              <a:t>school</a:t>
            </a:r>
            <a:r>
              <a:rPr lang="fr-FR" sz="2700" dirty="0" smtClean="0">
                <a:latin typeface="A Jannat LT" pitchFamily="2" charset="-78"/>
                <a:cs typeface="A Jannat LT" pitchFamily="2" charset="-78"/>
                <a:hlinkClick r:id="rId5" action="ppaction://hlinksldjump"/>
              </a:rPr>
              <a:t> </a:t>
            </a:r>
            <a:r>
              <a:rPr lang="fr-FR" sz="2700" dirty="0" smtClean="0">
                <a:latin typeface="A Jannat LT" pitchFamily="2" charset="-78"/>
                <a:cs typeface="A Jannat LT" pitchFamily="2" charset="-78"/>
              </a:rPr>
              <a:t>- </a:t>
            </a:r>
            <a:r>
              <a:rPr lang="fr-FR" sz="2700" dirty="0" err="1" smtClean="0">
                <a:solidFill>
                  <a:srgbClr val="99FF33"/>
                </a:solidFill>
                <a:latin typeface="A Jannat LT" pitchFamily="2" charset="-78"/>
                <a:cs typeface="A Jannat LT" pitchFamily="2" charset="-78"/>
                <a:hlinkClick r:id="rId6" action="ppaction://hlinksldjump"/>
              </a:rPr>
              <a:t>Classroom</a:t>
            </a:r>
            <a:r>
              <a:rPr lang="fr-FR" sz="2700" dirty="0" smtClean="0">
                <a:solidFill>
                  <a:srgbClr val="99FF33"/>
                </a:solidFill>
                <a:latin typeface="A Jannat LT" pitchFamily="2" charset="-78"/>
                <a:cs typeface="A Jannat LT" pitchFamily="2" charset="-78"/>
                <a:hlinkClick r:id="rId6" action="ppaction://hlinksldjump"/>
              </a:rPr>
              <a:t> </a:t>
            </a:r>
            <a:r>
              <a:rPr lang="fr-FR" sz="2700" dirty="0" err="1">
                <a:solidFill>
                  <a:srgbClr val="99FF33"/>
                </a:solidFill>
                <a:latin typeface="A Jannat LT" pitchFamily="2" charset="-78"/>
                <a:cs typeface="A Jannat LT" pitchFamily="2" charset="-78"/>
                <a:hlinkClick r:id="rId6" action="ppaction://hlinksldjump"/>
              </a:rPr>
              <a:t>Spy</a:t>
            </a:r>
            <a:r>
              <a:rPr lang="fr-FR" sz="2700" dirty="0">
                <a:solidFill>
                  <a:srgbClr val="99FF33"/>
                </a:solidFill>
                <a:latin typeface="A Jannat LT" pitchFamily="2" charset="-78"/>
                <a:cs typeface="A Jannat LT" pitchFamily="2" charset="-78"/>
                <a:hlinkClick r:id="rId6" action="ppaction://hlinksldjump"/>
              </a:rPr>
              <a:t> Professional</a:t>
            </a:r>
            <a:endParaRPr lang="ar-DZ" sz="2700" dirty="0">
              <a:solidFill>
                <a:srgbClr val="99FF33"/>
              </a:solidFill>
              <a:latin typeface="A Jannat LT" pitchFamily="2" charset="-78"/>
              <a:cs typeface="A Jannat LT" pitchFamily="2" charset="-78"/>
            </a:endParaRPr>
          </a:p>
        </p:txBody>
      </p:sp>
      <p:pic>
        <p:nvPicPr>
          <p:cNvPr id="5" name="Rounded Rectangle 4"/>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6745429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146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p:cNvSpPr>
            <a:spLocks noGrp="1"/>
          </p:cNvSpPr>
          <p:nvPr>
            <p:ph type="title"/>
          </p:nvPr>
        </p:nvSpPr>
        <p:spPr>
          <a:xfrm>
            <a:off x="2915816" y="592666"/>
            <a:ext cx="6084168" cy="1475028"/>
          </a:xfrm>
        </p:spPr>
        <p:txBody>
          <a:bodyPr>
            <a:noAutofit/>
          </a:bodyPr>
          <a:lstStyle/>
          <a:p>
            <a:pPr algn="r"/>
            <a:r>
              <a:rPr lang="ar-DZ" sz="4800" dirty="0" smtClean="0">
                <a:solidFill>
                  <a:srgbClr val="FF0000"/>
                </a:solidFill>
                <a:latin typeface="Aldhabi" pitchFamily="2" charset="-78"/>
                <a:cs typeface="Aldhabi" pitchFamily="2" charset="-78"/>
              </a:rPr>
              <a:t>توجيهات </a:t>
            </a:r>
            <a:r>
              <a:rPr lang="ar-DZ" sz="4800" dirty="0">
                <a:solidFill>
                  <a:srgbClr val="FF0000"/>
                </a:solidFill>
                <a:latin typeface="Aldhabi" pitchFamily="2" charset="-78"/>
                <a:cs typeface="Aldhabi" pitchFamily="2" charset="-78"/>
              </a:rPr>
              <a:t>للحفاظ على مخبر </a:t>
            </a:r>
            <a:r>
              <a:rPr lang="ar-DZ" sz="4800" dirty="0" smtClean="0">
                <a:solidFill>
                  <a:srgbClr val="FF0000"/>
                </a:solidFill>
                <a:latin typeface="Aldhabi" pitchFamily="2" charset="-78"/>
                <a:cs typeface="Aldhabi" pitchFamily="2" charset="-78"/>
              </a:rPr>
              <a:t>المعلوماتية</a:t>
            </a:r>
            <a:br>
              <a:rPr lang="ar-DZ" sz="4800" dirty="0" smtClean="0">
                <a:solidFill>
                  <a:srgbClr val="FF0000"/>
                </a:solidFill>
                <a:latin typeface="Aldhabi" pitchFamily="2" charset="-78"/>
                <a:cs typeface="Aldhabi" pitchFamily="2" charset="-78"/>
              </a:rPr>
            </a:br>
            <a:r>
              <a:rPr lang="ar-DZ" sz="4800" dirty="0" smtClean="0">
                <a:solidFill>
                  <a:srgbClr val="FF0000"/>
                </a:solidFill>
                <a:latin typeface="Aldhabi" pitchFamily="2" charset="-78"/>
                <a:cs typeface="Aldhabi" pitchFamily="2" charset="-78"/>
              </a:rPr>
              <a:t>                   </a:t>
            </a:r>
            <a:r>
              <a:rPr lang="ar-DZ" sz="4800" dirty="0" smtClean="0">
                <a:solidFill>
                  <a:srgbClr val="0070C0"/>
                </a:solidFill>
                <a:latin typeface="Aldhabi" pitchFamily="2" charset="-78"/>
                <a:cs typeface="Aldhabi" pitchFamily="2" charset="-78"/>
              </a:rPr>
              <a:t>( تابع )</a:t>
            </a:r>
            <a:endParaRPr lang="fr-FR" sz="4800" dirty="0">
              <a:solidFill>
                <a:srgbClr val="0070C0"/>
              </a:solidFill>
              <a:latin typeface="Aldhabi" pitchFamily="2" charset="-78"/>
              <a:cs typeface="Aldhabi" pitchFamily="2" charset="-78"/>
            </a:endParaRPr>
          </a:p>
        </p:txBody>
      </p:sp>
      <p:sp>
        <p:nvSpPr>
          <p:cNvPr id="4" name="Rectangle 3"/>
          <p:cNvSpPr>
            <a:spLocks noGrp="1"/>
          </p:cNvSpPr>
          <p:nvPr>
            <p:ph sz="quarter" idx="14"/>
          </p:nvPr>
        </p:nvSpPr>
        <p:spPr>
          <a:xfrm>
            <a:off x="35732" y="2329459"/>
            <a:ext cx="8999984" cy="2803375"/>
          </a:xfrm>
        </p:spPr>
        <p:txBody>
          <a:bodyPr>
            <a:normAutofit/>
          </a:bodyPr>
          <a:lstStyle/>
          <a:p>
            <a:pPr algn="r" rtl="1"/>
            <a:r>
              <a:rPr lang="ar-DZ" sz="2700" dirty="0">
                <a:solidFill>
                  <a:srgbClr val="0070C0"/>
                </a:solidFill>
                <a:latin typeface="A Jannat LT" pitchFamily="2" charset="-78"/>
                <a:cs typeface="A Jannat LT" pitchFamily="2" charset="-78"/>
              </a:rPr>
              <a:t>السهر</a:t>
            </a:r>
            <a:r>
              <a:rPr lang="ar-DZ" sz="2700" dirty="0">
                <a:latin typeface="A Jannat LT" pitchFamily="2" charset="-78"/>
                <a:cs typeface="A Jannat LT" pitchFamily="2" charset="-78"/>
              </a:rPr>
              <a:t> على أن كل الأجهزة تغلق بالطريقة التعليمية </a:t>
            </a:r>
            <a:r>
              <a:rPr lang="ar-DZ" sz="2700" dirty="0" smtClean="0">
                <a:latin typeface="A Jannat LT" pitchFamily="2" charset="-78"/>
                <a:cs typeface="A Jannat LT" pitchFamily="2" charset="-78"/>
              </a:rPr>
              <a:t>( </a:t>
            </a:r>
            <a:r>
              <a:rPr lang="ar-DZ" sz="2700" dirty="0" smtClean="0">
                <a:solidFill>
                  <a:srgbClr val="0070C0"/>
                </a:solidFill>
                <a:latin typeface="A Jannat LT" pitchFamily="2" charset="-78"/>
                <a:cs typeface="A Jannat LT" pitchFamily="2" charset="-78"/>
              </a:rPr>
              <a:t>ابدأ</a:t>
            </a:r>
            <a:r>
              <a:rPr lang="ar-DZ" sz="2700" dirty="0" smtClean="0">
                <a:solidFill>
                  <a:srgbClr val="FFFF00"/>
                </a:solidFill>
                <a:latin typeface="A Jannat LT" pitchFamily="2" charset="-78"/>
                <a:cs typeface="A Jannat LT" pitchFamily="2" charset="-78"/>
              </a:rPr>
              <a:t>  </a:t>
            </a:r>
            <a:r>
              <a:rPr lang="ar-DZ" dirty="0" smtClean="0">
                <a:solidFill>
                  <a:srgbClr val="FFFF00"/>
                </a:solidFill>
              </a:rPr>
              <a:t> </a:t>
            </a:r>
            <a:r>
              <a:rPr lang="ar-DZ" sz="2700" dirty="0" smtClean="0">
                <a:solidFill>
                  <a:srgbClr val="FFFF00"/>
                </a:solidFill>
                <a:latin typeface="A Jannat LT" pitchFamily="2" charset="-78"/>
                <a:cs typeface="A Jannat LT" pitchFamily="2" charset="-78"/>
              </a:rPr>
              <a:t> </a:t>
            </a:r>
            <a:r>
              <a:rPr lang="ar-DZ" sz="2700" dirty="0">
                <a:solidFill>
                  <a:srgbClr val="0070C0"/>
                </a:solidFill>
                <a:latin typeface="A Jannat LT" pitchFamily="2" charset="-78"/>
                <a:cs typeface="A Jannat LT" pitchFamily="2" charset="-78"/>
              </a:rPr>
              <a:t>إيقاف</a:t>
            </a:r>
            <a:r>
              <a:rPr lang="ar-DZ" sz="2700" dirty="0">
                <a:solidFill>
                  <a:srgbClr val="FFFF00"/>
                </a:solidFill>
                <a:latin typeface="A Jannat LT" pitchFamily="2" charset="-78"/>
                <a:cs typeface="A Jannat LT" pitchFamily="2" charset="-78"/>
              </a:rPr>
              <a:t> </a:t>
            </a:r>
            <a:r>
              <a:rPr lang="ar-DZ" sz="2700" dirty="0">
                <a:solidFill>
                  <a:srgbClr val="0070C0"/>
                </a:solidFill>
                <a:latin typeface="A Jannat LT" pitchFamily="2" charset="-78"/>
                <a:cs typeface="A Jannat LT" pitchFamily="2" charset="-78"/>
              </a:rPr>
              <a:t>تشغيل</a:t>
            </a:r>
            <a:r>
              <a:rPr lang="ar-DZ" sz="2700" dirty="0">
                <a:solidFill>
                  <a:srgbClr val="FFFF00"/>
                </a:solidFill>
                <a:latin typeface="A Jannat LT" pitchFamily="2" charset="-78"/>
                <a:cs typeface="A Jannat LT" pitchFamily="2" charset="-78"/>
              </a:rPr>
              <a:t> </a:t>
            </a:r>
            <a:r>
              <a:rPr lang="ar-DZ" sz="2700" dirty="0">
                <a:solidFill>
                  <a:srgbClr val="0070C0"/>
                </a:solidFill>
                <a:latin typeface="A Jannat LT" pitchFamily="2" charset="-78"/>
                <a:cs typeface="A Jannat LT" pitchFamily="2" charset="-78"/>
              </a:rPr>
              <a:t>الكمبيوتر</a:t>
            </a:r>
            <a:r>
              <a:rPr lang="ar-DZ" sz="2700" dirty="0">
                <a:solidFill>
                  <a:srgbClr val="FFFF00"/>
                </a:solidFill>
                <a:latin typeface="A Jannat LT" pitchFamily="2" charset="-78"/>
                <a:cs typeface="A Jannat LT" pitchFamily="2" charset="-78"/>
              </a:rPr>
              <a:t> </a:t>
            </a:r>
            <a:r>
              <a:rPr lang="ar-DZ" sz="2700" dirty="0" smtClean="0">
                <a:solidFill>
                  <a:srgbClr val="FFFF00"/>
                </a:solidFill>
                <a:latin typeface="A Jannat LT" pitchFamily="2" charset="-78"/>
                <a:cs typeface="A Jannat LT" pitchFamily="2" charset="-78"/>
              </a:rPr>
              <a:t>   </a:t>
            </a:r>
            <a:r>
              <a:rPr lang="ar-DZ" sz="2700" dirty="0">
                <a:solidFill>
                  <a:srgbClr val="0070C0"/>
                </a:solidFill>
                <a:latin typeface="A Jannat LT" pitchFamily="2" charset="-78"/>
                <a:cs typeface="A Jannat LT" pitchFamily="2" charset="-78"/>
              </a:rPr>
              <a:t>إيقاف</a:t>
            </a:r>
            <a:r>
              <a:rPr lang="ar-DZ" sz="2700" dirty="0">
                <a:solidFill>
                  <a:srgbClr val="FFFF00"/>
                </a:solidFill>
                <a:latin typeface="A Jannat LT" pitchFamily="2" charset="-78"/>
                <a:cs typeface="A Jannat LT" pitchFamily="2" charset="-78"/>
              </a:rPr>
              <a:t> </a:t>
            </a:r>
            <a:r>
              <a:rPr lang="ar-DZ" sz="2700" dirty="0" smtClean="0">
                <a:solidFill>
                  <a:srgbClr val="0070C0"/>
                </a:solidFill>
                <a:latin typeface="A Jannat LT" pitchFamily="2" charset="-78"/>
                <a:cs typeface="A Jannat LT" pitchFamily="2" charset="-78"/>
              </a:rPr>
              <a:t>التشغيل</a:t>
            </a:r>
            <a:r>
              <a:rPr lang="ar-DZ" sz="2700" dirty="0" smtClean="0">
                <a:latin typeface="A Jannat LT" pitchFamily="2" charset="-78"/>
                <a:cs typeface="A Jannat LT" pitchFamily="2" charset="-78"/>
              </a:rPr>
              <a:t> ) و </a:t>
            </a:r>
            <a:r>
              <a:rPr lang="ar-DZ" sz="2700" dirty="0" smtClean="0">
                <a:solidFill>
                  <a:srgbClr val="0070C0"/>
                </a:solidFill>
                <a:latin typeface="A Jannat LT" pitchFamily="2" charset="-78"/>
                <a:cs typeface="A Jannat LT" pitchFamily="2" charset="-78"/>
              </a:rPr>
              <a:t>لا</a:t>
            </a:r>
            <a:r>
              <a:rPr lang="ar-DZ" sz="2700" dirty="0" smtClean="0">
                <a:solidFill>
                  <a:srgbClr val="FFFF00"/>
                </a:solidFill>
                <a:latin typeface="A Jannat LT" pitchFamily="2" charset="-78"/>
                <a:cs typeface="A Jannat LT" pitchFamily="2" charset="-78"/>
              </a:rPr>
              <a:t> </a:t>
            </a:r>
            <a:r>
              <a:rPr lang="ar-DZ" sz="2700" dirty="0">
                <a:solidFill>
                  <a:srgbClr val="0070C0"/>
                </a:solidFill>
                <a:latin typeface="A Jannat LT" pitchFamily="2" charset="-78"/>
                <a:cs typeface="A Jannat LT" pitchFamily="2" charset="-78"/>
              </a:rPr>
              <a:t>يغلق</a:t>
            </a:r>
            <a:r>
              <a:rPr lang="ar-DZ" sz="2700" dirty="0">
                <a:solidFill>
                  <a:srgbClr val="FFFF00"/>
                </a:solidFill>
                <a:latin typeface="A Jannat LT" pitchFamily="2" charset="-78"/>
                <a:cs typeface="A Jannat LT" pitchFamily="2" charset="-78"/>
              </a:rPr>
              <a:t> </a:t>
            </a:r>
            <a:r>
              <a:rPr lang="ar-DZ" sz="2700" dirty="0">
                <a:latin typeface="A Jannat LT" pitchFamily="2" charset="-78"/>
                <a:cs typeface="A Jannat LT" pitchFamily="2" charset="-78"/>
              </a:rPr>
              <a:t>الجهاز من مخزن الطاقة </a:t>
            </a:r>
            <a:r>
              <a:rPr lang="ar-DZ" sz="2700" dirty="0" smtClean="0">
                <a:latin typeface="A Jannat LT" pitchFamily="2" charset="-78"/>
                <a:cs typeface="A Jannat LT" pitchFamily="2" charset="-78"/>
              </a:rPr>
              <a:t>مباشرة.</a:t>
            </a:r>
            <a:endParaRPr lang="ar-DZ" sz="2700" dirty="0">
              <a:latin typeface="A Jannat LT" pitchFamily="2" charset="-78"/>
              <a:cs typeface="A Jannat LT" pitchFamily="2" charset="-78"/>
            </a:endParaRPr>
          </a:p>
          <a:p>
            <a:pPr algn="r" rtl="1"/>
            <a:r>
              <a:rPr lang="ar-DZ" sz="2700" dirty="0" smtClean="0">
                <a:solidFill>
                  <a:srgbClr val="0070C0"/>
                </a:solidFill>
                <a:latin typeface="A Jannat LT" pitchFamily="2" charset="-78"/>
                <a:cs typeface="A Jannat LT" pitchFamily="2" charset="-78"/>
              </a:rPr>
              <a:t>قطع</a:t>
            </a:r>
            <a:r>
              <a:rPr lang="ar-DZ" sz="2700" dirty="0" smtClean="0">
                <a:latin typeface="A Jannat LT" pitchFamily="2" charset="-78"/>
                <a:cs typeface="A Jannat LT" pitchFamily="2" charset="-78"/>
              </a:rPr>
              <a:t> </a:t>
            </a:r>
            <a:r>
              <a:rPr lang="ar-DZ" sz="2700" dirty="0">
                <a:latin typeface="A Jannat LT" pitchFamily="2" charset="-78"/>
                <a:cs typeface="A Jannat LT" pitchFamily="2" charset="-78"/>
              </a:rPr>
              <a:t>التيار الكهربائي من القاطع التفاضلي (</a:t>
            </a:r>
            <a:r>
              <a:rPr lang="ar-DZ" sz="2700" dirty="0" smtClean="0">
                <a:latin typeface="A Jannat LT" pitchFamily="2" charset="-78"/>
                <a:cs typeface="A Jannat LT" pitchFamily="2" charset="-78"/>
              </a:rPr>
              <a:t> </a:t>
            </a:r>
            <a:r>
              <a:rPr lang="fr-FR" sz="2700" dirty="0" smtClean="0">
                <a:solidFill>
                  <a:srgbClr val="FF00FF"/>
                </a:solidFill>
                <a:latin typeface="A Jannat LT" pitchFamily="2" charset="-78"/>
                <a:cs typeface="A Jannat LT" pitchFamily="2" charset="-78"/>
              </a:rPr>
              <a:t>Disjoncteur</a:t>
            </a:r>
            <a:r>
              <a:rPr lang="ar-DZ" sz="2700" dirty="0" smtClean="0">
                <a:latin typeface="A Jannat LT" pitchFamily="2" charset="-78"/>
                <a:cs typeface="A Jannat LT" pitchFamily="2" charset="-78"/>
              </a:rPr>
              <a:t> )</a:t>
            </a:r>
          </a:p>
          <a:p>
            <a:pPr algn="r" rtl="1"/>
            <a:r>
              <a:rPr lang="ar-DZ" sz="2700" dirty="0">
                <a:solidFill>
                  <a:srgbClr val="0070C0"/>
                </a:solidFill>
                <a:latin typeface="A Jannat LT" pitchFamily="2" charset="-78"/>
                <a:cs typeface="A Jannat LT" pitchFamily="2" charset="-78"/>
              </a:rPr>
              <a:t>ترتيب</a:t>
            </a:r>
            <a:r>
              <a:rPr lang="ar-DZ" sz="2700" dirty="0">
                <a:solidFill>
                  <a:srgbClr val="FFFF00"/>
                </a:solidFill>
                <a:latin typeface="A Jannat LT" pitchFamily="2" charset="-78"/>
                <a:cs typeface="A Jannat LT" pitchFamily="2" charset="-78"/>
              </a:rPr>
              <a:t> </a:t>
            </a:r>
            <a:r>
              <a:rPr lang="ar-DZ" sz="2700" dirty="0">
                <a:solidFill>
                  <a:srgbClr val="0070C0"/>
                </a:solidFill>
                <a:latin typeface="A Jannat LT" pitchFamily="2" charset="-78"/>
                <a:cs typeface="A Jannat LT" pitchFamily="2" charset="-78"/>
              </a:rPr>
              <a:t>الكراسي</a:t>
            </a:r>
            <a:r>
              <a:rPr lang="ar-DZ" sz="2700" dirty="0">
                <a:solidFill>
                  <a:srgbClr val="FFFF00"/>
                </a:solidFill>
                <a:latin typeface="A Jannat LT" pitchFamily="2" charset="-78"/>
                <a:cs typeface="A Jannat LT" pitchFamily="2" charset="-78"/>
              </a:rPr>
              <a:t> </a:t>
            </a:r>
            <a:r>
              <a:rPr lang="ar-DZ" sz="2700" dirty="0">
                <a:latin typeface="A Jannat LT" pitchFamily="2" charset="-78"/>
                <a:cs typeface="A Jannat LT" pitchFamily="2" charset="-78"/>
              </a:rPr>
              <a:t>في أماكنها والحفاظ على المظهر العام للمخبر.</a:t>
            </a: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
        <p:nvSpPr>
          <p:cNvPr id="3" name="Flèche gauche 2"/>
          <p:cNvSpPr/>
          <p:nvPr/>
        </p:nvSpPr>
        <p:spPr>
          <a:xfrm>
            <a:off x="1043608" y="2499742"/>
            <a:ext cx="216024" cy="216024"/>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6" name="Flèche gauche 5"/>
          <p:cNvSpPr/>
          <p:nvPr/>
        </p:nvSpPr>
        <p:spPr>
          <a:xfrm>
            <a:off x="6156176" y="2859782"/>
            <a:ext cx="216024" cy="216024"/>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11788540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138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94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p:cNvSpPr>
          <p:nvPr>
            <p:ph type="title"/>
          </p:nvPr>
        </p:nvSpPr>
        <p:spPr>
          <a:xfrm>
            <a:off x="2915816" y="592666"/>
            <a:ext cx="6084168" cy="1475028"/>
          </a:xfrm>
        </p:spPr>
        <p:txBody>
          <a:bodyPr>
            <a:noAutofit/>
          </a:bodyPr>
          <a:lstStyle/>
          <a:p>
            <a:pPr algn="r"/>
            <a:r>
              <a:rPr lang="ar-DZ" sz="4800" dirty="0" smtClean="0">
                <a:solidFill>
                  <a:srgbClr val="FF0000"/>
                </a:solidFill>
                <a:latin typeface="Aldhabi" pitchFamily="2" charset="-78"/>
                <a:cs typeface="Aldhabi" pitchFamily="2" charset="-78"/>
              </a:rPr>
              <a:t>توجيهات </a:t>
            </a:r>
            <a:r>
              <a:rPr lang="ar-DZ" sz="4800" dirty="0">
                <a:solidFill>
                  <a:srgbClr val="FF0000"/>
                </a:solidFill>
                <a:latin typeface="Aldhabi" pitchFamily="2" charset="-78"/>
                <a:cs typeface="Aldhabi" pitchFamily="2" charset="-78"/>
              </a:rPr>
              <a:t>للحفاظ على مخبر </a:t>
            </a:r>
            <a:r>
              <a:rPr lang="ar-DZ" sz="4800" dirty="0" smtClean="0">
                <a:solidFill>
                  <a:srgbClr val="FF0000"/>
                </a:solidFill>
                <a:latin typeface="Aldhabi" pitchFamily="2" charset="-78"/>
                <a:cs typeface="Aldhabi" pitchFamily="2" charset="-78"/>
              </a:rPr>
              <a:t>المعلوماتية</a:t>
            </a:r>
            <a:br>
              <a:rPr lang="ar-DZ" sz="4800" dirty="0" smtClean="0">
                <a:solidFill>
                  <a:srgbClr val="FF0000"/>
                </a:solidFill>
                <a:latin typeface="Aldhabi" pitchFamily="2" charset="-78"/>
                <a:cs typeface="Aldhabi" pitchFamily="2" charset="-78"/>
              </a:rPr>
            </a:br>
            <a:r>
              <a:rPr lang="ar-DZ" sz="4800" dirty="0" smtClean="0">
                <a:solidFill>
                  <a:srgbClr val="FF0000"/>
                </a:solidFill>
                <a:latin typeface="Aldhabi" pitchFamily="2" charset="-78"/>
                <a:cs typeface="Aldhabi" pitchFamily="2" charset="-78"/>
              </a:rPr>
              <a:t>                   </a:t>
            </a:r>
            <a:r>
              <a:rPr lang="ar-DZ" sz="4800" dirty="0" smtClean="0">
                <a:solidFill>
                  <a:srgbClr val="0070C0"/>
                </a:solidFill>
                <a:latin typeface="Aldhabi" pitchFamily="2" charset="-78"/>
                <a:cs typeface="Aldhabi" pitchFamily="2" charset="-78"/>
              </a:rPr>
              <a:t>( تابع )</a:t>
            </a:r>
            <a:endParaRPr lang="fr-FR" sz="4800" dirty="0">
              <a:solidFill>
                <a:srgbClr val="0070C0"/>
              </a:solidFill>
              <a:latin typeface="Aldhabi" pitchFamily="2" charset="-78"/>
              <a:cs typeface="Aldhabi" pitchFamily="2" charset="-78"/>
            </a:endParaRPr>
          </a:p>
        </p:txBody>
      </p:sp>
      <p:sp>
        <p:nvSpPr>
          <p:cNvPr id="4" name="Rectangle 3"/>
          <p:cNvSpPr>
            <a:spLocks noGrp="1"/>
          </p:cNvSpPr>
          <p:nvPr>
            <p:ph sz="quarter" idx="14"/>
          </p:nvPr>
        </p:nvSpPr>
        <p:spPr>
          <a:xfrm>
            <a:off x="35732" y="2329459"/>
            <a:ext cx="8999984" cy="2803375"/>
          </a:xfrm>
        </p:spPr>
        <p:txBody>
          <a:bodyPr>
            <a:normAutofit/>
          </a:bodyPr>
          <a:lstStyle/>
          <a:p>
            <a:pPr algn="r" rtl="1"/>
            <a:r>
              <a:rPr lang="ar-DZ" sz="2700" dirty="0">
                <a:solidFill>
                  <a:srgbClr val="0070C0"/>
                </a:solidFill>
                <a:latin typeface="A Jannat LT" pitchFamily="2" charset="-78"/>
                <a:cs typeface="A Jannat LT" pitchFamily="2" charset="-78"/>
              </a:rPr>
              <a:t>غلق</a:t>
            </a:r>
            <a:r>
              <a:rPr lang="ar-DZ" sz="2700" dirty="0">
                <a:latin typeface="A Jannat LT" pitchFamily="2" charset="-78"/>
                <a:cs typeface="A Jannat LT" pitchFamily="2" charset="-78"/>
              </a:rPr>
              <a:t> الأبواب </a:t>
            </a:r>
            <a:r>
              <a:rPr lang="ar-DZ" sz="2700" dirty="0" smtClean="0">
                <a:latin typeface="A Jannat LT" pitchFamily="2" charset="-78"/>
                <a:cs typeface="A Jannat LT" pitchFamily="2" charset="-78"/>
              </a:rPr>
              <a:t>والنوافذ.</a:t>
            </a:r>
          </a:p>
          <a:p>
            <a:pPr algn="r" rtl="1"/>
            <a:r>
              <a:rPr lang="ar-DZ" sz="2700" dirty="0">
                <a:latin typeface="A Jannat LT" pitchFamily="2" charset="-78"/>
                <a:cs typeface="A Jannat LT" pitchFamily="2" charset="-78"/>
              </a:rPr>
              <a:t>الحرص على توفير التهوية والإنارة الجيدة .</a:t>
            </a:r>
          </a:p>
          <a:p>
            <a:pPr algn="r" rtl="1"/>
            <a:r>
              <a:rPr lang="ar-DZ" sz="2700" dirty="0">
                <a:solidFill>
                  <a:srgbClr val="0070C0"/>
                </a:solidFill>
                <a:latin typeface="A Jannat LT" pitchFamily="2" charset="-78"/>
                <a:cs typeface="A Jannat LT" pitchFamily="2" charset="-78"/>
              </a:rPr>
              <a:t>وجوب</a:t>
            </a:r>
            <a:r>
              <a:rPr lang="ar-DZ" sz="2700" dirty="0">
                <a:latin typeface="A Jannat LT" pitchFamily="2" charset="-78"/>
                <a:cs typeface="A Jannat LT" pitchFamily="2" charset="-78"/>
              </a:rPr>
              <a:t> الاعتناء والاهتمام بنظافة المخبر نظرا لما يحتويه من أجهزة ثمينة وحساسة للغبار.</a:t>
            </a:r>
          </a:p>
          <a:p>
            <a:pPr algn="r" rtl="1"/>
            <a:r>
              <a:rPr lang="ar-DZ" sz="2700" dirty="0">
                <a:solidFill>
                  <a:srgbClr val="0070C0"/>
                </a:solidFill>
                <a:latin typeface="A Jannat LT" pitchFamily="2" charset="-78"/>
                <a:cs typeface="A Jannat LT" pitchFamily="2" charset="-78"/>
              </a:rPr>
              <a:t>يتحمل</a:t>
            </a:r>
            <a:r>
              <a:rPr lang="ar-DZ" sz="2700" dirty="0">
                <a:latin typeface="A Jannat LT" pitchFamily="2" charset="-78"/>
                <a:cs typeface="A Jannat LT" pitchFamily="2" charset="-78"/>
              </a:rPr>
              <a:t> التلميذ مسؤوليته الكاملة إزاء الجهاز الذي يستخدمه أثناء الحصة.</a:t>
            </a: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2615289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48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92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172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p:cNvSpPr>
          <p:nvPr>
            <p:ph type="title"/>
          </p:nvPr>
        </p:nvSpPr>
        <p:spPr>
          <a:xfrm>
            <a:off x="2915816" y="592666"/>
            <a:ext cx="6084168" cy="1475028"/>
          </a:xfrm>
        </p:spPr>
        <p:txBody>
          <a:bodyPr>
            <a:noAutofit/>
          </a:bodyPr>
          <a:lstStyle/>
          <a:p>
            <a:pPr algn="r"/>
            <a:r>
              <a:rPr lang="ar-DZ" sz="4800" dirty="0" smtClean="0">
                <a:solidFill>
                  <a:srgbClr val="FF0000"/>
                </a:solidFill>
                <a:latin typeface="Aldhabi" pitchFamily="2" charset="-78"/>
                <a:cs typeface="Aldhabi" pitchFamily="2" charset="-78"/>
              </a:rPr>
              <a:t>توجيهات </a:t>
            </a:r>
            <a:r>
              <a:rPr lang="ar-DZ" sz="4800" dirty="0">
                <a:solidFill>
                  <a:srgbClr val="FF0000"/>
                </a:solidFill>
                <a:latin typeface="Aldhabi" pitchFamily="2" charset="-78"/>
                <a:cs typeface="Aldhabi" pitchFamily="2" charset="-78"/>
              </a:rPr>
              <a:t>للحفاظ على مخبر </a:t>
            </a:r>
            <a:r>
              <a:rPr lang="ar-DZ" sz="4800" dirty="0" smtClean="0">
                <a:solidFill>
                  <a:srgbClr val="FF0000"/>
                </a:solidFill>
                <a:latin typeface="Aldhabi" pitchFamily="2" charset="-78"/>
                <a:cs typeface="Aldhabi" pitchFamily="2" charset="-78"/>
              </a:rPr>
              <a:t>المعلوماتية</a:t>
            </a:r>
            <a:br>
              <a:rPr lang="ar-DZ" sz="4800" dirty="0" smtClean="0">
                <a:solidFill>
                  <a:srgbClr val="FF0000"/>
                </a:solidFill>
                <a:latin typeface="Aldhabi" pitchFamily="2" charset="-78"/>
                <a:cs typeface="Aldhabi" pitchFamily="2" charset="-78"/>
              </a:rPr>
            </a:br>
            <a:r>
              <a:rPr lang="ar-DZ" sz="4800" dirty="0" smtClean="0">
                <a:solidFill>
                  <a:srgbClr val="FF0000"/>
                </a:solidFill>
                <a:latin typeface="Aldhabi" pitchFamily="2" charset="-78"/>
                <a:cs typeface="Aldhabi" pitchFamily="2" charset="-78"/>
              </a:rPr>
              <a:t>                 </a:t>
            </a:r>
            <a:r>
              <a:rPr lang="ar-DZ" sz="4800" dirty="0" smtClean="0">
                <a:solidFill>
                  <a:srgbClr val="0070C0"/>
                </a:solidFill>
                <a:latin typeface="Aldhabi" pitchFamily="2" charset="-78"/>
                <a:cs typeface="Aldhabi" pitchFamily="2" charset="-78"/>
              </a:rPr>
              <a:t>  ( تابع )</a:t>
            </a:r>
            <a:endParaRPr lang="fr-FR" sz="4800" dirty="0">
              <a:solidFill>
                <a:srgbClr val="0070C0"/>
              </a:solidFill>
              <a:latin typeface="Aldhabi" pitchFamily="2" charset="-78"/>
              <a:cs typeface="Aldhabi" pitchFamily="2" charset="-78"/>
            </a:endParaRPr>
          </a:p>
        </p:txBody>
      </p:sp>
      <p:sp>
        <p:nvSpPr>
          <p:cNvPr id="4" name="Rectangle 3"/>
          <p:cNvSpPr>
            <a:spLocks noGrp="1"/>
          </p:cNvSpPr>
          <p:nvPr>
            <p:ph sz="quarter" idx="14"/>
          </p:nvPr>
        </p:nvSpPr>
        <p:spPr>
          <a:xfrm>
            <a:off x="35732" y="2329459"/>
            <a:ext cx="8999984" cy="2803375"/>
          </a:xfrm>
        </p:spPr>
        <p:txBody>
          <a:bodyPr>
            <a:normAutofit/>
          </a:bodyPr>
          <a:lstStyle/>
          <a:p>
            <a:pPr algn="r" rtl="1"/>
            <a:r>
              <a:rPr lang="ar-DZ" sz="2700" dirty="0">
                <a:solidFill>
                  <a:srgbClr val="0070C0"/>
                </a:solidFill>
                <a:latin typeface="A Jannat LT" pitchFamily="2" charset="-78"/>
                <a:cs typeface="A Jannat LT" pitchFamily="2" charset="-78"/>
              </a:rPr>
              <a:t>يحرص</a:t>
            </a:r>
            <a:r>
              <a:rPr lang="ar-DZ" sz="2700" dirty="0">
                <a:latin typeface="A Jannat LT" pitchFamily="2" charset="-78"/>
                <a:cs typeface="A Jannat LT" pitchFamily="2" charset="-78"/>
              </a:rPr>
              <a:t> التلميذ في نهاية الحصة على إيقاف الجهاز بطريقة آمنة وتغطيته</a:t>
            </a:r>
            <a:r>
              <a:rPr lang="ar-DZ" sz="2700" dirty="0" smtClean="0">
                <a:latin typeface="A Jannat LT" pitchFamily="2" charset="-78"/>
                <a:cs typeface="A Jannat LT" pitchFamily="2" charset="-78"/>
              </a:rPr>
              <a:t>.</a:t>
            </a:r>
          </a:p>
          <a:p>
            <a:pPr algn="r" rtl="1"/>
            <a:r>
              <a:rPr lang="ar-DZ" sz="2700" dirty="0">
                <a:solidFill>
                  <a:srgbClr val="0070C0"/>
                </a:solidFill>
                <a:latin typeface="A Jannat LT" pitchFamily="2" charset="-78"/>
                <a:cs typeface="A Jannat LT" pitchFamily="2" charset="-78"/>
              </a:rPr>
              <a:t>لا</a:t>
            </a:r>
            <a:r>
              <a:rPr lang="ar-DZ" sz="2700" dirty="0">
                <a:solidFill>
                  <a:srgbClr val="FFFF00"/>
                </a:solidFill>
                <a:latin typeface="A Jannat LT" pitchFamily="2" charset="-78"/>
                <a:cs typeface="A Jannat LT" pitchFamily="2" charset="-78"/>
              </a:rPr>
              <a:t> </a:t>
            </a:r>
            <a:r>
              <a:rPr lang="ar-DZ" sz="2700" dirty="0">
                <a:solidFill>
                  <a:srgbClr val="0070C0"/>
                </a:solidFill>
                <a:latin typeface="A Jannat LT" pitchFamily="2" charset="-78"/>
                <a:cs typeface="A Jannat LT" pitchFamily="2" charset="-78"/>
              </a:rPr>
              <a:t>يسمح</a:t>
            </a:r>
            <a:r>
              <a:rPr lang="ar-DZ" sz="2700" dirty="0">
                <a:solidFill>
                  <a:srgbClr val="FFFF00"/>
                </a:solidFill>
                <a:latin typeface="A Jannat LT" pitchFamily="2" charset="-78"/>
                <a:cs typeface="A Jannat LT" pitchFamily="2" charset="-78"/>
              </a:rPr>
              <a:t> </a:t>
            </a:r>
            <a:r>
              <a:rPr lang="ar-DZ" sz="2700" dirty="0">
                <a:latin typeface="A Jannat LT" pitchFamily="2" charset="-78"/>
                <a:cs typeface="A Jannat LT" pitchFamily="2" charset="-78"/>
              </a:rPr>
              <a:t>لأي تلميذ بتثبيت برامج دون إذن الأستاذ</a:t>
            </a:r>
            <a:r>
              <a:rPr lang="ar-DZ" sz="2700" dirty="0" smtClean="0">
                <a:latin typeface="A Jannat LT" pitchFamily="2" charset="-78"/>
                <a:cs typeface="A Jannat LT" pitchFamily="2" charset="-78"/>
              </a:rPr>
              <a:t>.</a:t>
            </a:r>
          </a:p>
          <a:p>
            <a:pPr algn="r" rtl="1"/>
            <a:r>
              <a:rPr lang="ar-DZ" sz="2700" dirty="0">
                <a:solidFill>
                  <a:srgbClr val="0070C0"/>
                </a:solidFill>
                <a:latin typeface="A Jannat LT" pitchFamily="2" charset="-78"/>
                <a:cs typeface="A Jannat LT" pitchFamily="2" charset="-78"/>
              </a:rPr>
              <a:t>تعلق</a:t>
            </a:r>
            <a:r>
              <a:rPr lang="ar-DZ" sz="2700" dirty="0">
                <a:solidFill>
                  <a:srgbClr val="FFFF00"/>
                </a:solidFill>
                <a:latin typeface="A Jannat LT" pitchFamily="2" charset="-78"/>
                <a:cs typeface="A Jannat LT" pitchFamily="2" charset="-78"/>
              </a:rPr>
              <a:t> </a:t>
            </a:r>
            <a:r>
              <a:rPr lang="ar-DZ" sz="2700" dirty="0">
                <a:solidFill>
                  <a:srgbClr val="0070C0"/>
                </a:solidFill>
                <a:latin typeface="A Jannat LT" pitchFamily="2" charset="-78"/>
                <a:cs typeface="A Jannat LT" pitchFamily="2" charset="-78"/>
              </a:rPr>
              <a:t>نسخة</a:t>
            </a:r>
            <a:r>
              <a:rPr lang="ar-DZ" sz="2700" dirty="0">
                <a:solidFill>
                  <a:srgbClr val="FFFF00"/>
                </a:solidFill>
                <a:latin typeface="A Jannat LT" pitchFamily="2" charset="-78"/>
                <a:cs typeface="A Jannat LT" pitchFamily="2" charset="-78"/>
              </a:rPr>
              <a:t> </a:t>
            </a:r>
            <a:r>
              <a:rPr lang="ar-DZ" sz="2700" dirty="0">
                <a:latin typeface="A Jannat LT" pitchFamily="2" charset="-78"/>
                <a:cs typeface="A Jannat LT" pitchFamily="2" charset="-78"/>
              </a:rPr>
              <a:t>من هذه التوجيهات داخل المخبر وتسلم نسخة لكل أستاذ يدرس بالمخبر.</a:t>
            </a:r>
          </a:p>
          <a:p>
            <a:endParaRPr lang="ar-DZ" sz="2700" dirty="0">
              <a:latin typeface="A Jannat LT" pitchFamily="2" charset="-78"/>
              <a:cs typeface="A Jannat LT" pitchFamily="2" charset="-78"/>
            </a:endParaRPr>
          </a:p>
        </p:txBody>
      </p:sp>
      <p:pic>
        <p:nvPicPr>
          <p:cNvPr id="5" name="Rounded Rectangl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28214879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84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32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504" y="607938"/>
            <a:ext cx="8857366" cy="4493538"/>
          </a:xfrm>
          <a:prstGeom prst="rect">
            <a:avLst/>
          </a:prstGeom>
          <a:noFill/>
        </p:spPr>
        <p:txBody>
          <a:bodyPr wrap="square" rtlCol="1">
            <a:spAutoFit/>
          </a:bodyPr>
          <a:lstStyle/>
          <a:p>
            <a:pPr algn="r" rtl="1"/>
            <a:endParaRPr lang="ar-DZ" dirty="0" smtClean="0">
              <a:latin typeface="A Jannat LT" pitchFamily="2" charset="-78"/>
              <a:cs typeface="A Jannat LT" pitchFamily="2" charset="-78"/>
            </a:endParaRPr>
          </a:p>
          <a:p>
            <a:pPr algn="r" rtl="1"/>
            <a:r>
              <a:rPr lang="ar-DZ" sz="2500" dirty="0" smtClean="0">
                <a:solidFill>
                  <a:srgbClr val="0070C0"/>
                </a:solidFill>
                <a:latin typeface="A Jannat LT" pitchFamily="2" charset="-78"/>
                <a:cs typeface="A Jannat LT" pitchFamily="2" charset="-78"/>
              </a:rPr>
              <a:t>جمال </a:t>
            </a:r>
            <a:r>
              <a:rPr lang="ar-DZ" sz="2500" dirty="0">
                <a:solidFill>
                  <a:srgbClr val="0070C0"/>
                </a:solidFill>
                <a:latin typeface="A Jannat LT" pitchFamily="2" charset="-78"/>
                <a:cs typeface="A Jannat LT" pitchFamily="2" charset="-78"/>
              </a:rPr>
              <a:t>المخبر أمر </a:t>
            </a:r>
            <a:r>
              <a:rPr lang="ar-DZ" sz="2500" dirty="0" smtClean="0">
                <a:solidFill>
                  <a:srgbClr val="0070C0"/>
                </a:solidFill>
                <a:latin typeface="A Jannat LT" pitchFamily="2" charset="-78"/>
                <a:cs typeface="A Jannat LT" pitchFamily="2" charset="-78"/>
              </a:rPr>
              <a:t>واجب </a:t>
            </a:r>
            <a:r>
              <a:rPr lang="ar-DZ" sz="2500" dirty="0">
                <a:solidFill>
                  <a:srgbClr val="0070C0"/>
                </a:solidFill>
                <a:latin typeface="A Jannat LT" pitchFamily="2" charset="-78"/>
                <a:cs typeface="A Jannat LT" pitchFamily="2" charset="-78"/>
              </a:rPr>
              <a:t>لتوفير راحة التلميذ وراحة الأستاذ فيه ولهذا نعرض عليكم بعض النصائح </a:t>
            </a:r>
          </a:p>
          <a:p>
            <a:pPr algn="r" rtl="1"/>
            <a:r>
              <a:rPr lang="ar-DZ" sz="2500" dirty="0">
                <a:solidFill>
                  <a:srgbClr val="FF00FF"/>
                </a:solidFill>
                <a:latin typeface="A Jannat LT" pitchFamily="2" charset="-78"/>
                <a:cs typeface="A Jannat LT" pitchFamily="2" charset="-78"/>
              </a:rPr>
              <a:t>ألوان جدران القاعة</a:t>
            </a:r>
            <a:r>
              <a:rPr lang="ar-DZ" sz="2500" dirty="0" smtClean="0">
                <a:latin typeface="A Jannat LT" pitchFamily="2" charset="-78"/>
                <a:cs typeface="A Jannat LT" pitchFamily="2" charset="-78"/>
              </a:rPr>
              <a:t>: تختلف </a:t>
            </a:r>
            <a:r>
              <a:rPr lang="ar-DZ" sz="2500" dirty="0">
                <a:latin typeface="A Jannat LT" pitchFamily="2" charset="-78"/>
                <a:cs typeface="A Jannat LT" pitchFamily="2" charset="-78"/>
              </a:rPr>
              <a:t>قاعة المعلوماتية عن باقي القاعات لحساسيتها وكذا لأهميتها ولذا يجب أن تكون ألوان الجدران والمنتشرة في القاعة مدروسة  حسب التأثير النفسي.</a:t>
            </a:r>
          </a:p>
          <a:p>
            <a:pPr algn="r" rtl="1"/>
            <a:r>
              <a:rPr lang="ar-DZ" sz="2500" dirty="0" smtClean="0">
                <a:latin typeface="A Jannat LT" pitchFamily="2" charset="-78"/>
                <a:cs typeface="A Jannat LT" pitchFamily="2" charset="-78"/>
              </a:rPr>
              <a:t>وهذه </a:t>
            </a:r>
            <a:r>
              <a:rPr lang="ar-DZ" sz="2500" dirty="0">
                <a:latin typeface="A Jannat LT" pitchFamily="2" charset="-78"/>
                <a:cs typeface="A Jannat LT" pitchFamily="2" charset="-78"/>
              </a:rPr>
              <a:t>بعض الألوان المناسبة لمخبر المعلوماتية </a:t>
            </a:r>
          </a:p>
          <a:p>
            <a:pPr algn="r" rtl="1"/>
            <a:r>
              <a:rPr lang="ar-DZ" sz="2500" b="1" dirty="0">
                <a:latin typeface="Times New Roman" panose="02020603050405020304" pitchFamily="18" charset="0"/>
                <a:cs typeface="Times New Roman" panose="02020603050405020304" pitchFamily="18" charset="0"/>
              </a:rPr>
              <a:t>                                   </a:t>
            </a:r>
            <a:r>
              <a:rPr lang="ar-DZ" sz="2500" dirty="0">
                <a:solidFill>
                  <a:srgbClr val="0070C0"/>
                </a:solidFill>
                <a:latin typeface="A Jannat LT" pitchFamily="2" charset="-78"/>
                <a:cs typeface="A Jannat LT" pitchFamily="2" charset="-78"/>
              </a:rPr>
              <a:t>اللون الأزرق: البرودة </a:t>
            </a:r>
            <a:r>
              <a:rPr lang="ar-DZ" sz="2500" dirty="0" err="1">
                <a:solidFill>
                  <a:srgbClr val="0070C0"/>
                </a:solidFill>
                <a:latin typeface="A Jannat LT" pitchFamily="2" charset="-78"/>
                <a:cs typeface="A Jannat LT" pitchFamily="2" charset="-78"/>
              </a:rPr>
              <a:t>والإحترام</a:t>
            </a:r>
            <a:endParaRPr lang="ar-DZ" sz="2500" dirty="0">
              <a:solidFill>
                <a:srgbClr val="0070C0"/>
              </a:solidFill>
              <a:latin typeface="A Jannat LT" pitchFamily="2" charset="-78"/>
              <a:cs typeface="A Jannat LT" pitchFamily="2" charset="-78"/>
            </a:endParaRPr>
          </a:p>
          <a:p>
            <a:pPr algn="r" rtl="1"/>
            <a:r>
              <a:rPr lang="ar-DZ" sz="2500" b="1" dirty="0">
                <a:latin typeface="Times New Roman" panose="02020603050405020304" pitchFamily="18" charset="0"/>
                <a:cs typeface="Times New Roman" panose="02020603050405020304" pitchFamily="18" charset="0"/>
              </a:rPr>
              <a:t>                                   </a:t>
            </a:r>
            <a:r>
              <a:rPr lang="ar-DZ" sz="2500" dirty="0">
                <a:solidFill>
                  <a:srgbClr val="FF6600"/>
                </a:solidFill>
                <a:latin typeface="A Jannat LT" pitchFamily="2" charset="-78"/>
                <a:cs typeface="A Jannat LT" pitchFamily="2" charset="-78"/>
              </a:rPr>
              <a:t>البرتقالي: الهدوء وتقليص العنف</a:t>
            </a:r>
          </a:p>
          <a:p>
            <a:pPr algn="r" rtl="1"/>
            <a:r>
              <a:rPr lang="ar-DZ" sz="2500" dirty="0">
                <a:latin typeface="A Jannat LT" pitchFamily="2" charset="-78"/>
                <a:cs typeface="A Jannat LT" pitchFamily="2" charset="-78"/>
              </a:rPr>
              <a:t>         </a:t>
            </a:r>
            <a:r>
              <a:rPr lang="ar-DZ" sz="2500" dirty="0" smtClean="0">
                <a:latin typeface="A Jannat LT" pitchFamily="2" charset="-78"/>
                <a:cs typeface="A Jannat LT" pitchFamily="2" charset="-78"/>
              </a:rPr>
              <a:t>                         </a:t>
            </a:r>
            <a:r>
              <a:rPr lang="ar-DZ" sz="2500" dirty="0">
                <a:solidFill>
                  <a:schemeClr val="accent6">
                    <a:lumMod val="50000"/>
                  </a:schemeClr>
                </a:solidFill>
                <a:latin typeface="A Jannat LT" pitchFamily="2" charset="-78"/>
                <a:cs typeface="A Jannat LT" pitchFamily="2" charset="-78"/>
              </a:rPr>
              <a:t>الأخضر: مساعد للعين </a:t>
            </a:r>
          </a:p>
          <a:p>
            <a:pPr algn="r" rtl="1">
              <a:buClr>
                <a:srgbClr val="E32D91"/>
              </a:buClr>
            </a:pPr>
            <a:r>
              <a:rPr lang="ar-DZ" sz="2500" dirty="0">
                <a:latin typeface="A Jannat LT" pitchFamily="2" charset="-78"/>
                <a:cs typeface="A Jannat LT" pitchFamily="2" charset="-78"/>
              </a:rPr>
              <a:t>                          </a:t>
            </a:r>
            <a:r>
              <a:rPr lang="ar-DZ" sz="2500" dirty="0" smtClean="0">
                <a:latin typeface="A Jannat LT" pitchFamily="2" charset="-78"/>
                <a:cs typeface="A Jannat LT" pitchFamily="2" charset="-78"/>
              </a:rPr>
              <a:t>         </a:t>
            </a:r>
            <a:r>
              <a:rPr lang="ar-DZ" sz="2500" dirty="0">
                <a:solidFill>
                  <a:srgbClr val="FF00FF"/>
                </a:solidFill>
                <a:latin typeface="A Jannat LT" pitchFamily="2" charset="-78"/>
                <a:cs typeface="A Jannat LT" pitchFamily="2" charset="-78"/>
              </a:rPr>
              <a:t>البنفسجي الفاتح: يريح الأعصاب</a:t>
            </a:r>
          </a:p>
          <a:p>
            <a:pPr algn="r" rtl="1"/>
            <a:endParaRPr lang="ar-DZ" dirty="0"/>
          </a:p>
        </p:txBody>
      </p:sp>
      <p:sp>
        <p:nvSpPr>
          <p:cNvPr id="5" name="Rectangle 1"/>
          <p:cNvSpPr>
            <a:spLocks noGrp="1"/>
          </p:cNvSpPr>
          <p:nvPr>
            <p:ph type="title"/>
          </p:nvPr>
        </p:nvSpPr>
        <p:spPr>
          <a:xfrm>
            <a:off x="3078279" y="-140787"/>
            <a:ext cx="3203848" cy="1005840"/>
          </a:xfrm>
        </p:spPr>
        <p:txBody>
          <a:bodyPr>
            <a:normAutofit/>
          </a:bodyPr>
          <a:lstStyle/>
          <a:p>
            <a:pPr algn="r"/>
            <a:r>
              <a:rPr lang="ar-DZ" sz="4400" dirty="0">
                <a:solidFill>
                  <a:srgbClr val="FF0000"/>
                </a:solidFill>
                <a:latin typeface="Aldhabi" pitchFamily="2" charset="-78"/>
                <a:cs typeface="Aldhabi" pitchFamily="2" charset="-78"/>
              </a:rPr>
              <a:t>نصائح لتزيين </a:t>
            </a:r>
            <a:r>
              <a:rPr lang="ar-DZ" sz="4400" dirty="0" smtClean="0">
                <a:solidFill>
                  <a:srgbClr val="FF0000"/>
                </a:solidFill>
                <a:latin typeface="Aldhabi" pitchFamily="2" charset="-78"/>
                <a:cs typeface="Aldhabi" pitchFamily="2" charset="-78"/>
              </a:rPr>
              <a:t>القاعة</a:t>
            </a:r>
            <a:endParaRPr lang="fr-FR" sz="4400" dirty="0">
              <a:solidFill>
                <a:srgbClr val="FF0000"/>
              </a:solidFill>
              <a:latin typeface="Aldhabi" pitchFamily="2" charset="-78"/>
              <a:cs typeface="Aldhabi" pitchFamily="2" charset="-78"/>
            </a:endParaRPr>
          </a:p>
        </p:txBody>
      </p:sp>
    </p:spTree>
    <p:extLst>
      <p:ext uri="{BB962C8B-B14F-4D97-AF65-F5344CB8AC3E}">
        <p14:creationId xmlns:p14="http://schemas.microsoft.com/office/powerpoint/2010/main" val="34604555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2"/>
                                        </p:tgtEl>
                                        <p:attrNameLst>
                                          <p:attrName>ppt_y</p:attrName>
                                        </p:attrNameLst>
                                      </p:cBhvr>
                                      <p:tavLst>
                                        <p:tav tm="0">
                                          <p:val>
                                            <p:strVal val="#ppt_y"/>
                                          </p:val>
                                        </p:tav>
                                        <p:tav tm="100000">
                                          <p:val>
                                            <p:strVal val="#ppt_y"/>
                                          </p:val>
                                        </p:tav>
                                      </p:tavLst>
                                    </p:anim>
                                    <p:anim calcmode="lin" valueType="num">
                                      <p:cBhvr>
                                        <p:cTn id="16" dur="1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1520" y="1635646"/>
            <a:ext cx="8857366" cy="2954655"/>
          </a:xfrm>
          <a:prstGeom prst="rect">
            <a:avLst/>
          </a:prstGeom>
          <a:noFill/>
        </p:spPr>
        <p:txBody>
          <a:bodyPr wrap="square" rtlCol="1">
            <a:spAutoFit/>
          </a:bodyPr>
          <a:lstStyle/>
          <a:p>
            <a:pPr algn="r" rtl="1"/>
            <a:endParaRPr lang="ar-DZ" dirty="0" smtClean="0">
              <a:latin typeface="A Jannat LT" pitchFamily="2" charset="-78"/>
              <a:cs typeface="A Jannat LT" pitchFamily="2" charset="-78"/>
            </a:endParaRPr>
          </a:p>
          <a:p>
            <a:pPr algn="r" rtl="1"/>
            <a:r>
              <a:rPr lang="ar-DZ" sz="2500" dirty="0">
                <a:latin typeface="A Jannat LT" pitchFamily="2" charset="-78"/>
                <a:cs typeface="A Jannat LT" pitchFamily="2" charset="-78"/>
              </a:rPr>
              <a:t>حاول </a:t>
            </a:r>
            <a:r>
              <a:rPr lang="ar-DZ" sz="2500" dirty="0">
                <a:solidFill>
                  <a:srgbClr val="0070C0"/>
                </a:solidFill>
                <a:latin typeface="A Jannat LT" pitchFamily="2" charset="-78"/>
                <a:cs typeface="A Jannat LT" pitchFamily="2" charset="-78"/>
              </a:rPr>
              <a:t>إشراك التلاميذ </a:t>
            </a:r>
            <a:r>
              <a:rPr lang="ar-DZ" sz="2500" dirty="0">
                <a:latin typeface="A Jannat LT" pitchFamily="2" charset="-78"/>
                <a:cs typeface="A Jannat LT" pitchFamily="2" charset="-78"/>
              </a:rPr>
              <a:t>في تزيين القاعة حتى يحافظوا عليها لأنها من جهدهم</a:t>
            </a:r>
          </a:p>
          <a:p>
            <a:pPr algn="r" rtl="1"/>
            <a:r>
              <a:rPr lang="ar-DZ" sz="2500" dirty="0">
                <a:solidFill>
                  <a:srgbClr val="0070C0"/>
                </a:solidFill>
                <a:latin typeface="A Jannat LT" pitchFamily="2" charset="-78"/>
                <a:cs typeface="A Jannat LT" pitchFamily="2" charset="-78"/>
              </a:rPr>
              <a:t>استعن</a:t>
            </a:r>
            <a:r>
              <a:rPr lang="ar-DZ" sz="2500" dirty="0">
                <a:latin typeface="A Jannat LT" pitchFamily="2" charset="-78"/>
                <a:cs typeface="A Jannat LT" pitchFamily="2" charset="-78"/>
              </a:rPr>
              <a:t> بالمجلات الحائطية من إنجاز التلاميذ في التزيين (لمسة التلميذ)</a:t>
            </a:r>
          </a:p>
          <a:p>
            <a:pPr algn="r" rtl="1"/>
            <a:r>
              <a:rPr lang="ar-DZ" sz="2500" dirty="0">
                <a:latin typeface="A Jannat LT" pitchFamily="2" charset="-78"/>
                <a:cs typeface="A Jannat LT" pitchFamily="2" charset="-78"/>
              </a:rPr>
              <a:t>استعمل مكونات أو عتاد قديم للتزيين </a:t>
            </a:r>
          </a:p>
          <a:p>
            <a:pPr algn="r" rtl="1"/>
            <a:r>
              <a:rPr lang="ar-DZ" sz="2500" dirty="0" smtClean="0">
                <a:solidFill>
                  <a:srgbClr val="0070C0"/>
                </a:solidFill>
                <a:latin typeface="A Jannat LT" pitchFamily="2" charset="-78"/>
                <a:cs typeface="A Jannat LT" pitchFamily="2" charset="-78"/>
              </a:rPr>
              <a:t>استعمل</a:t>
            </a:r>
            <a:r>
              <a:rPr lang="ar-DZ" sz="2500" dirty="0" smtClean="0">
                <a:latin typeface="A Jannat LT" pitchFamily="2" charset="-78"/>
                <a:cs typeface="A Jannat LT" pitchFamily="2" charset="-78"/>
              </a:rPr>
              <a:t> </a:t>
            </a:r>
            <a:r>
              <a:rPr lang="ar-DZ" sz="2500" dirty="0">
                <a:latin typeface="A Jannat LT" pitchFamily="2" charset="-78"/>
                <a:cs typeface="A Jannat LT" pitchFamily="2" charset="-78"/>
              </a:rPr>
              <a:t>نبات الصبار كتزيين وأيضا ليمتص الإشعاعات الصادرة عن الشاشة .</a:t>
            </a:r>
          </a:p>
          <a:p>
            <a:pPr algn="r" rtl="1"/>
            <a:endParaRPr lang="ar-DZ" dirty="0"/>
          </a:p>
        </p:txBody>
      </p:sp>
      <p:sp>
        <p:nvSpPr>
          <p:cNvPr id="5" name="Rectangle 1"/>
          <p:cNvSpPr>
            <a:spLocks noGrp="1"/>
          </p:cNvSpPr>
          <p:nvPr>
            <p:ph type="title"/>
          </p:nvPr>
        </p:nvSpPr>
        <p:spPr>
          <a:xfrm>
            <a:off x="2267744" y="267494"/>
            <a:ext cx="4086391" cy="1005840"/>
          </a:xfrm>
        </p:spPr>
        <p:txBody>
          <a:bodyPr>
            <a:normAutofit/>
          </a:bodyPr>
          <a:lstStyle/>
          <a:p>
            <a:pPr algn="r"/>
            <a:r>
              <a:rPr lang="ar-DZ" sz="4800" dirty="0">
                <a:solidFill>
                  <a:srgbClr val="FF0000"/>
                </a:solidFill>
                <a:latin typeface="Aldhabi" pitchFamily="2" charset="-78"/>
                <a:cs typeface="Aldhabi" pitchFamily="2" charset="-78"/>
              </a:rPr>
              <a:t>نصائح لتزيين </a:t>
            </a:r>
            <a:r>
              <a:rPr lang="ar-DZ" sz="4800" dirty="0" smtClean="0">
                <a:solidFill>
                  <a:srgbClr val="FF0000"/>
                </a:solidFill>
                <a:latin typeface="Aldhabi" pitchFamily="2" charset="-78"/>
                <a:cs typeface="Aldhabi" pitchFamily="2" charset="-78"/>
              </a:rPr>
              <a:t>القاعة </a:t>
            </a:r>
            <a:r>
              <a:rPr lang="ar-DZ" sz="4800" dirty="0" smtClean="0">
                <a:solidFill>
                  <a:srgbClr val="0070C0"/>
                </a:solidFill>
                <a:latin typeface="Aldhabi" pitchFamily="2" charset="-78"/>
                <a:cs typeface="Aldhabi" pitchFamily="2" charset="-78"/>
              </a:rPr>
              <a:t>( تابع )</a:t>
            </a:r>
            <a:endParaRPr lang="fr-FR" sz="4800" dirty="0">
              <a:solidFill>
                <a:srgbClr val="0070C0"/>
              </a:solidFill>
              <a:latin typeface="Aldhabi" pitchFamily="2" charset="-78"/>
              <a:cs typeface="Aldhabi" pitchFamily="2" charset="-78"/>
            </a:endParaRPr>
          </a:p>
        </p:txBody>
      </p:sp>
    </p:spTree>
    <p:extLst>
      <p:ext uri="{BB962C8B-B14F-4D97-AF65-F5344CB8AC3E}">
        <p14:creationId xmlns:p14="http://schemas.microsoft.com/office/powerpoint/2010/main" val="19481301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2"/>
                                        </p:tgtEl>
                                        <p:attrNameLst>
                                          <p:attrName>ppt_y</p:attrName>
                                        </p:attrNameLst>
                                      </p:cBhvr>
                                      <p:tavLst>
                                        <p:tav tm="0">
                                          <p:val>
                                            <p:strVal val="#ppt_y"/>
                                          </p:val>
                                        </p:tav>
                                        <p:tav tm="100000">
                                          <p:val>
                                            <p:strVal val="#ppt_y"/>
                                          </p:val>
                                        </p:tav>
                                      </p:tavLst>
                                    </p:anim>
                                    <p:anim calcmode="lin" valueType="num">
                                      <p:cBhvr>
                                        <p:cTn id="16" dur="1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68642" y="154457"/>
            <a:ext cx="6027821" cy="830997"/>
          </a:xfrm>
          <a:prstGeom prst="rect">
            <a:avLst/>
          </a:prstGeom>
          <a:noFill/>
        </p:spPr>
        <p:txBody>
          <a:bodyPr wrap="square" rtlCol="0">
            <a:spAutoFit/>
          </a:bodyPr>
          <a:lstStyle/>
          <a:p>
            <a:pPr algn="ctr"/>
            <a:r>
              <a:rPr lang="ar-DZ" sz="4800" cap="all" dirty="0">
                <a:ln w="3175" cmpd="sng">
                  <a:noFill/>
                </a:ln>
                <a:solidFill>
                  <a:srgbClr val="FF0000"/>
                </a:solidFill>
                <a:latin typeface="Aldhabi" pitchFamily="2" charset="-78"/>
                <a:ea typeface="+mj-ea"/>
                <a:cs typeface="Aldhabi" pitchFamily="2" charset="-78"/>
              </a:rPr>
              <a:t>بعض المشاكل التي تواجه الأساتذة</a:t>
            </a:r>
            <a:endParaRPr lang="fr-FR" sz="4800" cap="all" dirty="0">
              <a:ln w="3175" cmpd="sng">
                <a:noFill/>
              </a:ln>
              <a:solidFill>
                <a:srgbClr val="FF0000"/>
              </a:solidFill>
              <a:latin typeface="Aldhabi" pitchFamily="2" charset="-78"/>
              <a:ea typeface="+mj-ea"/>
              <a:cs typeface="Aldhabi" pitchFamily="2" charset="-78"/>
            </a:endParaRPr>
          </a:p>
        </p:txBody>
      </p:sp>
      <p:sp>
        <p:nvSpPr>
          <p:cNvPr id="6" name="ZoneTexte 5"/>
          <p:cNvSpPr txBox="1"/>
          <p:nvPr/>
        </p:nvSpPr>
        <p:spPr>
          <a:xfrm>
            <a:off x="21456" y="1335918"/>
            <a:ext cx="8722217" cy="1838965"/>
          </a:xfrm>
          <a:prstGeom prst="rect">
            <a:avLst/>
          </a:prstGeom>
          <a:noFill/>
        </p:spPr>
        <p:txBody>
          <a:bodyPr wrap="square" rtlCol="0">
            <a:spAutoFit/>
          </a:bodyPr>
          <a:lstStyle/>
          <a:p>
            <a:pPr marL="257175" indent="-257175" algn="r" rtl="1">
              <a:buFont typeface="+mj-lt"/>
              <a:buAutoNum type="arabicPeriod"/>
            </a:pPr>
            <a:r>
              <a:rPr lang="ar-DZ" sz="2500" dirty="0">
                <a:latin typeface="A Jannat LT" pitchFamily="2" charset="-78"/>
                <a:cs typeface="A Jannat LT" pitchFamily="2" charset="-78"/>
              </a:rPr>
              <a:t>أهم مشكل </a:t>
            </a:r>
            <a:r>
              <a:rPr lang="ar-DZ" sz="2500" dirty="0" smtClean="0">
                <a:latin typeface="A Jannat LT" pitchFamily="2" charset="-78"/>
                <a:cs typeface="A Jannat LT" pitchFamily="2" charset="-78"/>
              </a:rPr>
              <a:t>تواجه </a:t>
            </a:r>
            <a:r>
              <a:rPr lang="ar-DZ" sz="2500" dirty="0">
                <a:latin typeface="A Jannat LT" pitchFamily="2" charset="-78"/>
                <a:cs typeface="A Jannat LT" pitchFamily="2" charset="-78"/>
              </a:rPr>
              <a:t>الأستاذ هو وضع كلمة السر في الحاسوب وأغلب الحواسيب مازالت مدة الضمان سارية المفعول لذلك فإن الأستاذ يجد </a:t>
            </a:r>
            <a:r>
              <a:rPr lang="ar-DZ" sz="2500" dirty="0" smtClean="0">
                <a:latin typeface="A Jannat LT" pitchFamily="2" charset="-78"/>
                <a:cs typeface="A Jannat LT" pitchFamily="2" charset="-78"/>
              </a:rPr>
              <a:t>حرجا </a:t>
            </a:r>
            <a:r>
              <a:rPr lang="ar-DZ" sz="2500" dirty="0">
                <a:latin typeface="A Jannat LT" pitchFamily="2" charset="-78"/>
                <a:cs typeface="A Jannat LT" pitchFamily="2" charset="-78"/>
              </a:rPr>
              <a:t>في فتح الوحدة المركزية </a:t>
            </a:r>
            <a:r>
              <a:rPr lang="ar-DZ" sz="2500" dirty="0" smtClean="0">
                <a:latin typeface="A Jannat LT" pitchFamily="2" charset="-78"/>
                <a:cs typeface="A Jannat LT" pitchFamily="2" charset="-78"/>
              </a:rPr>
              <a:t>من أجل نزع </a:t>
            </a:r>
            <a:r>
              <a:rPr lang="ar-DZ" sz="2500" dirty="0">
                <a:latin typeface="A Jannat LT" pitchFamily="2" charset="-78"/>
                <a:cs typeface="A Jannat LT" pitchFamily="2" charset="-78"/>
              </a:rPr>
              <a:t>البطارية لمدة </a:t>
            </a:r>
            <a:r>
              <a:rPr lang="ar-DZ" sz="2500" dirty="0" smtClean="0">
                <a:latin typeface="A Jannat LT" pitchFamily="2" charset="-78"/>
                <a:cs typeface="A Jannat LT" pitchFamily="2" charset="-78"/>
              </a:rPr>
              <a:t>وهذه الطريقة لم تعد ناجحة.</a:t>
            </a:r>
            <a:endParaRPr lang="ar-DZ" dirty="0">
              <a:solidFill>
                <a:schemeClr val="tx1">
                  <a:lumMod val="95000"/>
                  <a:lumOff val="5000"/>
                </a:schemeClr>
              </a:solidFill>
              <a:latin typeface="Times New Roman" panose="02020603050405020304" pitchFamily="18" charset="0"/>
              <a:cs typeface="Times New Roman" panose="02020603050405020304" pitchFamily="18" charset="0"/>
            </a:endParaRPr>
          </a:p>
          <a:p>
            <a:pPr algn="r" rtl="1"/>
            <a:r>
              <a:rPr lang="ar-DZ" sz="1350" dirty="0"/>
              <a: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21236" y="2914128"/>
            <a:ext cx="1218198" cy="14448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6156176" y="4018699"/>
            <a:ext cx="2153992" cy="684803"/>
          </a:xfrm>
          <a:prstGeom prst="rect">
            <a:avLst/>
          </a:prstGeom>
          <a:noFill/>
        </p:spPr>
        <p:txBody>
          <a:bodyPr wrap="square" rtlCol="0">
            <a:spAutoFit/>
          </a:bodyPr>
          <a:lstStyle/>
          <a:p>
            <a:pPr algn="ctr" rtl="1"/>
            <a:r>
              <a:rPr lang="ar-DZ" sz="2500" dirty="0">
                <a:solidFill>
                  <a:srgbClr val="FF00FF"/>
                </a:solidFill>
                <a:latin typeface="A Jannat LT" pitchFamily="2" charset="-78"/>
                <a:cs typeface="A Jannat LT" pitchFamily="2" charset="-78"/>
              </a:rPr>
              <a:t>إليكم هذا الحل:  </a:t>
            </a:r>
          </a:p>
          <a:p>
            <a:endParaRPr lang="fr-FR" sz="1350" dirty="0"/>
          </a:p>
        </p:txBody>
      </p:sp>
      <p:sp>
        <p:nvSpPr>
          <p:cNvPr id="8" name="ZoneTexte 7"/>
          <p:cNvSpPr txBox="1"/>
          <p:nvPr/>
        </p:nvSpPr>
        <p:spPr>
          <a:xfrm>
            <a:off x="3851920" y="3287730"/>
            <a:ext cx="2153992" cy="684803"/>
          </a:xfrm>
          <a:prstGeom prst="rect">
            <a:avLst/>
          </a:prstGeom>
          <a:noFill/>
        </p:spPr>
        <p:txBody>
          <a:bodyPr wrap="square" rtlCol="0">
            <a:spAutoFit/>
          </a:bodyPr>
          <a:lstStyle/>
          <a:p>
            <a:pPr algn="ctr" rtl="1"/>
            <a:r>
              <a:rPr lang="ar-DZ" sz="2500" dirty="0">
                <a:solidFill>
                  <a:srgbClr val="0070C0"/>
                </a:solidFill>
                <a:latin typeface="A Jannat LT" pitchFamily="2" charset="-78"/>
                <a:cs typeface="A Jannat LT" pitchFamily="2" charset="-78"/>
              </a:rPr>
              <a:t>ما العمل؟ </a:t>
            </a:r>
            <a:endParaRPr lang="fr-FR" sz="2500" dirty="0">
              <a:solidFill>
                <a:srgbClr val="0070C0"/>
              </a:solidFill>
              <a:latin typeface="A Jannat LT" pitchFamily="2" charset="-78"/>
              <a:cs typeface="A Jannat LT" pitchFamily="2" charset="-78"/>
            </a:endParaRPr>
          </a:p>
          <a:p>
            <a:endParaRPr lang="fr-FR" sz="1350" dirty="0"/>
          </a:p>
        </p:txBody>
      </p:sp>
    </p:spTree>
    <p:extLst>
      <p:ext uri="{BB962C8B-B14F-4D97-AF65-F5344CB8AC3E}">
        <p14:creationId xmlns:p14="http://schemas.microsoft.com/office/powerpoint/2010/main" val="42334203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 calcmode="lin" valueType="num">
                                      <p:cBhvr>
                                        <p:cTn id="16" dur="10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6"/>
                                        </p:tgtEl>
                                      </p:cBhvr>
                                    </p:animEffect>
                                  </p:childTnLst>
                                </p:cTn>
                              </p:par>
                              <p:par>
                                <p:cTn id="19" presetID="53" presetClass="entr" presetSubtype="16"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p:cTn id="21" dur="500" fill="hold"/>
                                        <p:tgtEl>
                                          <p:spTgt spid="1026"/>
                                        </p:tgtEl>
                                        <p:attrNameLst>
                                          <p:attrName>ppt_w</p:attrName>
                                        </p:attrNameLst>
                                      </p:cBhvr>
                                      <p:tavLst>
                                        <p:tav tm="0">
                                          <p:val>
                                            <p:fltVal val="0"/>
                                          </p:val>
                                        </p:tav>
                                        <p:tav tm="100000">
                                          <p:val>
                                            <p:strVal val="#ppt_w"/>
                                          </p:val>
                                        </p:tav>
                                      </p:tavLst>
                                    </p:anim>
                                    <p:anim calcmode="lin" valueType="num">
                                      <p:cBhvr>
                                        <p:cTn id="22" dur="500" fill="hold"/>
                                        <p:tgtEl>
                                          <p:spTgt spid="1026"/>
                                        </p:tgtEl>
                                        <p:attrNameLst>
                                          <p:attrName>ppt_h</p:attrName>
                                        </p:attrNameLst>
                                      </p:cBhvr>
                                      <p:tavLst>
                                        <p:tav tm="0">
                                          <p:val>
                                            <p:fltVal val="0"/>
                                          </p:val>
                                        </p:tav>
                                        <p:tav tm="100000">
                                          <p:val>
                                            <p:strVal val="#ppt_h"/>
                                          </p:val>
                                        </p:tav>
                                      </p:tavLst>
                                    </p:anim>
                                    <p:animEffect transition="in" filter="fade">
                                      <p:cBhvr>
                                        <p:cTn id="23" dur="500"/>
                                        <p:tgtEl>
                                          <p:spTgt spid="1026"/>
                                        </p:tgtEl>
                                      </p:cBhvr>
                                    </p:animEffect>
                                  </p:childTnLst>
                                </p:cTn>
                              </p:par>
                            </p:childTnLst>
                          </p:cTn>
                        </p:par>
                        <p:par>
                          <p:cTn id="24" fill="hold">
                            <p:stCondLst>
                              <p:cond delay="18200"/>
                            </p:stCondLst>
                            <p:childTnLst>
                              <p:par>
                                <p:cTn id="25" presetID="31"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fltVal val="0"/>
                                          </p:val>
                                        </p:tav>
                                        <p:tav tm="100000">
                                          <p:val>
                                            <p:strVal val="#ppt_w"/>
                                          </p:val>
                                        </p:tav>
                                      </p:tavLst>
                                    </p:anim>
                                    <p:anim calcmode="lin" valueType="num">
                                      <p:cBhvr>
                                        <p:cTn id="28" dur="1000" fill="hold"/>
                                        <p:tgtEl>
                                          <p:spTgt spid="8"/>
                                        </p:tgtEl>
                                        <p:attrNameLst>
                                          <p:attrName>ppt_h</p:attrName>
                                        </p:attrNameLst>
                                      </p:cBhvr>
                                      <p:tavLst>
                                        <p:tav tm="0">
                                          <p:val>
                                            <p:fltVal val="0"/>
                                          </p:val>
                                        </p:tav>
                                        <p:tav tm="100000">
                                          <p:val>
                                            <p:strVal val="#ppt_h"/>
                                          </p:val>
                                        </p:tav>
                                      </p:tavLst>
                                    </p:anim>
                                    <p:anim calcmode="lin" valueType="num">
                                      <p:cBhvr>
                                        <p:cTn id="29" dur="1000" fill="hold"/>
                                        <p:tgtEl>
                                          <p:spTgt spid="8"/>
                                        </p:tgtEl>
                                        <p:attrNameLst>
                                          <p:attrName>style.rotation</p:attrName>
                                        </p:attrNameLst>
                                      </p:cBhvr>
                                      <p:tavLst>
                                        <p:tav tm="0">
                                          <p:val>
                                            <p:fltVal val="90"/>
                                          </p:val>
                                        </p:tav>
                                        <p:tav tm="100000">
                                          <p:val>
                                            <p:fltVal val="0"/>
                                          </p:val>
                                        </p:tav>
                                      </p:tavLst>
                                    </p:anim>
                                    <p:animEffect transition="in" filter="fade">
                                      <p:cBhvr>
                                        <p:cTn id="30" dur="1000"/>
                                        <p:tgtEl>
                                          <p:spTgt spid="8"/>
                                        </p:tgtEl>
                                      </p:cBhvr>
                                    </p:animEffect>
                                  </p:childTnLst>
                                </p:cTn>
                              </p:par>
                            </p:childTnLst>
                          </p:cTn>
                        </p:par>
                        <p:par>
                          <p:cTn id="31" fill="hold">
                            <p:stCondLst>
                              <p:cond delay="19200"/>
                            </p:stCondLst>
                            <p:childTnLst>
                              <p:par>
                                <p:cTn id="32" presetID="53" presetClass="entr" presetSubtype="16" fill="hold" grpId="0" nodeType="afterEffect">
                                  <p:stCondLst>
                                    <p:cond delay="150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9552" y="195486"/>
            <a:ext cx="8220579" cy="5162952"/>
          </a:xfrm>
          <a:prstGeom prst="rect">
            <a:avLst/>
          </a:prstGeom>
          <a:noFill/>
        </p:spPr>
        <p:txBody>
          <a:bodyPr wrap="square" rtlCol="0">
            <a:spAutoFit/>
          </a:bodyPr>
          <a:lstStyle/>
          <a:p>
            <a:pPr marL="214313" indent="-214313" algn="r" rtl="1">
              <a:buBlip>
                <a:blip r:embed="rId2"/>
              </a:buBlip>
            </a:pPr>
            <a:r>
              <a:rPr lang="ar-DZ" sz="2500" dirty="0">
                <a:latin typeface="A Jannat LT" pitchFamily="2" charset="-78"/>
                <a:cs typeface="A Jannat LT" pitchFamily="2" charset="-78"/>
              </a:rPr>
              <a:t>- قم بالإقلاع من سيدي ويندوز أو اضغط </a:t>
            </a:r>
            <a:r>
              <a:rPr lang="fr-FR" sz="2500" dirty="0">
                <a:solidFill>
                  <a:srgbClr val="0070C0"/>
                </a:solidFill>
                <a:latin typeface="A Jannat LT" pitchFamily="2" charset="-78"/>
                <a:cs typeface="A Jannat LT" pitchFamily="2" charset="-78"/>
              </a:rPr>
              <a:t>F8</a:t>
            </a:r>
            <a:r>
              <a:rPr lang="fr-FR" sz="2500" dirty="0">
                <a:latin typeface="A Jannat LT" pitchFamily="2" charset="-78"/>
                <a:cs typeface="A Jannat LT" pitchFamily="2" charset="-78"/>
              </a:rPr>
              <a:t> </a:t>
            </a:r>
            <a:r>
              <a:rPr lang="ar-DZ" sz="2500" dirty="0" smtClean="0">
                <a:latin typeface="A Jannat LT" pitchFamily="2" charset="-78"/>
                <a:cs typeface="A Jannat LT" pitchFamily="2" charset="-78"/>
              </a:rPr>
              <a:t> واختر </a:t>
            </a:r>
            <a:r>
              <a:rPr lang="fr-FR" sz="2500" dirty="0" smtClean="0">
                <a:latin typeface="A Jannat LT" pitchFamily="2" charset="-78"/>
                <a:cs typeface="A Jannat LT" pitchFamily="2" charset="-78"/>
              </a:rPr>
              <a:t> </a:t>
            </a:r>
            <a:r>
              <a:rPr lang="fr-FR" sz="2500" dirty="0" err="1">
                <a:solidFill>
                  <a:srgbClr val="0070C0"/>
                </a:solidFill>
                <a:latin typeface="A Jannat LT" pitchFamily="2" charset="-78"/>
                <a:cs typeface="A Jannat LT" pitchFamily="2" charset="-78"/>
              </a:rPr>
              <a:t>recovery</a:t>
            </a:r>
            <a:endParaRPr lang="ar-DZ" sz="2500" dirty="0">
              <a:solidFill>
                <a:srgbClr val="0070C0"/>
              </a:solidFill>
              <a:latin typeface="A Jannat LT" pitchFamily="2" charset="-78"/>
              <a:cs typeface="A Jannat LT" pitchFamily="2" charset="-78"/>
            </a:endParaRPr>
          </a:p>
          <a:p>
            <a:pPr marL="214313" indent="-214313" algn="r" rtl="1">
              <a:buBlip>
                <a:blip r:embed="rId2"/>
              </a:buBlip>
            </a:pPr>
            <a:r>
              <a:rPr lang="ar-DZ" sz="2500" dirty="0">
                <a:latin typeface="A Jannat LT" pitchFamily="2" charset="-78"/>
                <a:cs typeface="A Jannat LT" pitchFamily="2" charset="-78"/>
              </a:rPr>
              <a:t>اختر اصلاح الحاسوب</a:t>
            </a:r>
            <a:endParaRPr lang="fr-FR" sz="2500" dirty="0">
              <a:latin typeface="A Jannat LT" pitchFamily="2" charset="-78"/>
              <a:cs typeface="A Jannat LT" pitchFamily="2" charset="-78"/>
            </a:endParaRPr>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r>
              <a:rPr lang="ar-DZ" sz="2500" dirty="0">
                <a:latin typeface="A Jannat LT" pitchFamily="2" charset="-78"/>
                <a:cs typeface="A Jannat LT" pitchFamily="2" charset="-78"/>
              </a:rPr>
              <a:t>ادخل الى موجه الأوامر</a:t>
            </a:r>
            <a:endParaRPr lang="fr-FR" sz="2500" dirty="0">
              <a:latin typeface="A Jannat LT" pitchFamily="2" charset="-78"/>
              <a:cs typeface="A Jannat LT" pitchFamily="2" charset="-78"/>
            </a:endParaRPr>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endParaRPr lang="fr-FR" sz="1350" dirty="0"/>
          </a:p>
          <a:p>
            <a:pPr marL="214313" indent="-214313" algn="r" rtl="1">
              <a:buBlip>
                <a:blip r:embed="rId2"/>
              </a:buBlip>
            </a:pPr>
            <a:r>
              <a:rPr lang="fr-FR" sz="2500" dirty="0">
                <a:latin typeface="A Jannat LT" pitchFamily="2" charset="-78"/>
                <a:cs typeface="A Jannat LT" pitchFamily="2" charset="-78"/>
              </a:rPr>
              <a:t>cd c:\windows\system32</a:t>
            </a:r>
          </a:p>
          <a:p>
            <a:pPr marL="214313" indent="-214313" algn="r" rtl="1">
              <a:buBlip>
                <a:blip r:embed="rId2"/>
              </a:buBlip>
            </a:pPr>
            <a:endParaRPr lang="ar-DZ" sz="1350" dirty="0"/>
          </a:p>
          <a:p>
            <a:pPr marL="214313" indent="-214313" algn="r" rtl="1">
              <a:buBlip>
                <a:blip r:embed="rId2"/>
              </a:buBlip>
            </a:pPr>
            <a:endParaRPr lang="fr-FR" sz="1350" dirty="0"/>
          </a:p>
        </p:txBody>
      </p:sp>
      <p:pic>
        <p:nvPicPr>
          <p:cNvPr id="5" name="Image 4" descr="Photo de ‎حاجي مسعود‎."/>
          <p:cNvPicPr/>
          <p:nvPr/>
        </p:nvPicPr>
        <p:blipFill>
          <a:blip r:embed="rId3">
            <a:extLst>
              <a:ext uri="{28A0092B-C50C-407E-A947-70E740481C1C}">
                <a14:useLocalDpi xmlns:a14="http://schemas.microsoft.com/office/drawing/2010/main" val="0"/>
              </a:ext>
            </a:extLst>
          </a:blip>
          <a:srcRect/>
          <a:stretch>
            <a:fillRect/>
          </a:stretch>
        </p:blipFill>
        <p:spPr bwMode="auto">
          <a:xfrm>
            <a:off x="2594136" y="1134661"/>
            <a:ext cx="3955733" cy="1137761"/>
          </a:xfrm>
          <a:prstGeom prst="rect">
            <a:avLst/>
          </a:prstGeom>
          <a:noFill/>
          <a:ln>
            <a:noFill/>
          </a:ln>
        </p:spPr>
      </p:pic>
      <p:pic>
        <p:nvPicPr>
          <p:cNvPr id="6" name="Image 5" descr="Photo de ‎حاجي مسعود‎."/>
          <p:cNvPicPr/>
          <p:nvPr/>
        </p:nvPicPr>
        <p:blipFill>
          <a:blip r:embed="rId4">
            <a:extLst>
              <a:ext uri="{28A0092B-C50C-407E-A947-70E740481C1C}">
                <a14:useLocalDpi xmlns:a14="http://schemas.microsoft.com/office/drawing/2010/main" val="0"/>
              </a:ext>
            </a:extLst>
          </a:blip>
          <a:srcRect/>
          <a:stretch>
            <a:fillRect/>
          </a:stretch>
        </p:blipFill>
        <p:spPr bwMode="auto">
          <a:xfrm>
            <a:off x="2594136" y="2909737"/>
            <a:ext cx="3955733" cy="1253490"/>
          </a:xfrm>
          <a:prstGeom prst="rect">
            <a:avLst/>
          </a:prstGeom>
          <a:noFill/>
          <a:ln>
            <a:noFill/>
          </a:ln>
        </p:spPr>
      </p:pic>
    </p:spTree>
    <p:extLst>
      <p:ext uri="{BB962C8B-B14F-4D97-AF65-F5344CB8AC3E}">
        <p14:creationId xmlns:p14="http://schemas.microsoft.com/office/powerpoint/2010/main" val="20375643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195486"/>
            <a:ext cx="8640960" cy="2608406"/>
          </a:xfrm>
          <a:prstGeom prst="rect">
            <a:avLst/>
          </a:prstGeom>
          <a:noFill/>
        </p:spPr>
        <p:txBody>
          <a:bodyPr wrap="square" rtlCol="0">
            <a:spAutoFit/>
          </a:bodyPr>
          <a:lstStyle/>
          <a:p>
            <a:pPr marL="342900" indent="-342900" algn="r" rtl="1">
              <a:buFont typeface="Arial" panose="020B0604020202020204" pitchFamily="34" charset="0"/>
              <a:buChar char="•"/>
            </a:pPr>
            <a:r>
              <a:rPr lang="fr-FR" sz="2500" dirty="0">
                <a:latin typeface="A Jannat LT" pitchFamily="2" charset="-78"/>
                <a:cs typeface="A Jannat LT" pitchFamily="2" charset="-78"/>
              </a:rPr>
              <a:t>copy osk.exe osk000.exe</a:t>
            </a:r>
          </a:p>
          <a:p>
            <a:pPr marL="342900" indent="-342900" algn="r" rtl="1">
              <a:buFont typeface="Arial" panose="020B0604020202020204" pitchFamily="34" charset="0"/>
              <a:buChar char="•"/>
            </a:pPr>
            <a:r>
              <a:rPr lang="fr-FR" sz="2500" dirty="0">
                <a:latin typeface="A Jannat LT" pitchFamily="2" charset="-78"/>
                <a:cs typeface="A Jannat LT" pitchFamily="2" charset="-78"/>
              </a:rPr>
              <a:t>copy cmd.exe </a:t>
            </a:r>
            <a:r>
              <a:rPr lang="fr-FR" sz="2500" dirty="0" smtClean="0">
                <a:latin typeface="A Jannat LT" pitchFamily="2" charset="-78"/>
                <a:cs typeface="A Jannat LT" pitchFamily="2" charset="-78"/>
              </a:rPr>
              <a:t>osk.exe</a:t>
            </a:r>
          </a:p>
          <a:p>
            <a:pPr marL="342900" indent="-342900" algn="r" rtl="1">
              <a:buFont typeface="Arial" panose="020B0604020202020204" pitchFamily="34" charset="0"/>
              <a:buChar char="•"/>
            </a:pPr>
            <a:r>
              <a:rPr lang="fr-FR" sz="2500" dirty="0" smtClean="0">
                <a:latin typeface="A Jannat LT" pitchFamily="2" charset="-78"/>
                <a:cs typeface="A Jannat LT" pitchFamily="2" charset="-78"/>
              </a:rPr>
              <a:t>  </a:t>
            </a:r>
            <a:r>
              <a:rPr lang="ar-DZ" sz="2500" dirty="0">
                <a:solidFill>
                  <a:srgbClr val="0070C0"/>
                </a:solidFill>
                <a:latin typeface="A Jannat LT" pitchFamily="2" charset="-78"/>
                <a:cs typeface="A Jannat LT" pitchFamily="2" charset="-78"/>
              </a:rPr>
              <a:t>هذا الأمر يستبدل لوحه مفاتيح بموجه الأوامر</a:t>
            </a:r>
            <a:endParaRPr lang="fr-FR" sz="2500" dirty="0">
              <a:solidFill>
                <a:srgbClr val="0070C0"/>
              </a:solidFill>
              <a:latin typeface="A Jannat LT" pitchFamily="2" charset="-78"/>
              <a:cs typeface="A Jannat LT" pitchFamily="2" charset="-78"/>
            </a:endParaRPr>
          </a:p>
          <a:p>
            <a:pPr marL="342900" indent="-342900" algn="r" rtl="1">
              <a:buFont typeface="Arial" panose="020B0604020202020204" pitchFamily="34" charset="0"/>
              <a:buChar char="•"/>
            </a:pPr>
            <a:r>
              <a:rPr lang="ar-DZ" sz="2500" dirty="0">
                <a:latin typeface="A Jannat LT" pitchFamily="2" charset="-78"/>
                <a:cs typeface="A Jannat LT" pitchFamily="2" charset="-78"/>
              </a:rPr>
              <a:t>- </a:t>
            </a:r>
            <a:r>
              <a:rPr lang="ar-DZ" sz="2500" dirty="0" smtClean="0">
                <a:latin typeface="A Jannat LT" pitchFamily="2" charset="-78"/>
                <a:cs typeface="A Jannat LT" pitchFamily="2" charset="-78"/>
              </a:rPr>
              <a:t>أعد </a:t>
            </a:r>
            <a:r>
              <a:rPr lang="ar-DZ" sz="2500" dirty="0">
                <a:latin typeface="A Jannat LT" pitchFamily="2" charset="-78"/>
                <a:cs typeface="A Jannat LT" pitchFamily="2" charset="-78"/>
              </a:rPr>
              <a:t>تشغيل الحاسوب وفي شاشه كلمه السر اضغط </a:t>
            </a:r>
            <a:r>
              <a:rPr lang="fr-FR" sz="2500" dirty="0">
                <a:solidFill>
                  <a:srgbClr val="0070C0"/>
                </a:solidFill>
                <a:latin typeface="A Jannat LT" pitchFamily="2" charset="-78"/>
                <a:cs typeface="A Jannat LT" pitchFamily="2" charset="-78"/>
              </a:rPr>
              <a:t>shift</a:t>
            </a:r>
            <a:r>
              <a:rPr lang="fr-FR" sz="2500" dirty="0">
                <a:solidFill>
                  <a:srgbClr val="FFFF00"/>
                </a:solidFill>
                <a:latin typeface="A Jannat LT" pitchFamily="2" charset="-78"/>
                <a:cs typeface="A Jannat LT" pitchFamily="2" charset="-78"/>
              </a:rPr>
              <a:t> </a:t>
            </a:r>
            <a:r>
              <a:rPr lang="fr-FR" sz="2500" dirty="0" smtClean="0">
                <a:solidFill>
                  <a:srgbClr val="FFFF00"/>
                </a:solidFill>
                <a:latin typeface="A Jannat LT" pitchFamily="2" charset="-78"/>
                <a:cs typeface="A Jannat LT" pitchFamily="2" charset="-78"/>
              </a:rPr>
              <a:t> </a:t>
            </a:r>
            <a:r>
              <a:rPr lang="fr-FR" sz="2500" dirty="0" smtClean="0">
                <a:latin typeface="A Jannat LT" pitchFamily="2" charset="-78"/>
                <a:cs typeface="A Jannat LT" pitchFamily="2" charset="-78"/>
              </a:rPr>
              <a:t> </a:t>
            </a:r>
            <a:r>
              <a:rPr lang="ar-DZ" sz="2500" dirty="0" smtClean="0">
                <a:latin typeface="A Jannat LT" pitchFamily="2" charset="-78"/>
                <a:cs typeface="A Jannat LT" pitchFamily="2" charset="-78"/>
              </a:rPr>
              <a:t>5مرات </a:t>
            </a:r>
            <a:r>
              <a:rPr lang="ar-DZ" sz="2500" dirty="0">
                <a:latin typeface="A Jannat LT" pitchFamily="2" charset="-78"/>
                <a:cs typeface="A Jannat LT" pitchFamily="2" charset="-78"/>
              </a:rPr>
              <a:t>وحدد خيار لوحه المفاتيح راح يظهر موجه الأوامر بدل لوحه </a:t>
            </a:r>
            <a:r>
              <a:rPr lang="ar-DZ" sz="2500" dirty="0" smtClean="0">
                <a:latin typeface="A Jannat LT" pitchFamily="2" charset="-78"/>
                <a:cs typeface="A Jannat LT" pitchFamily="2" charset="-78"/>
              </a:rPr>
              <a:t>المفاتيح.</a:t>
            </a:r>
            <a:endParaRPr lang="ar-DZ" sz="2500" dirty="0">
              <a:latin typeface="A Jannat LT" pitchFamily="2" charset="-78"/>
              <a:cs typeface="A Jannat LT" pitchFamily="2" charset="-78"/>
            </a:endParaRPr>
          </a:p>
          <a:p>
            <a:pPr marL="214313" indent="-214313" algn="r" rtl="1">
              <a:buBlip>
                <a:blip r:embed="rId2"/>
              </a:buBlip>
            </a:pPr>
            <a:endParaRPr lang="ar-DZ" sz="1350" dirty="0"/>
          </a:p>
        </p:txBody>
      </p:sp>
      <p:pic>
        <p:nvPicPr>
          <p:cNvPr id="5" name="Image 4" descr="Photo de ‎حاجي مسعود‎."/>
          <p:cNvPicPr/>
          <p:nvPr/>
        </p:nvPicPr>
        <p:blipFill>
          <a:blip r:embed="rId3">
            <a:extLst>
              <a:ext uri="{28A0092B-C50C-407E-A947-70E740481C1C}">
                <a14:useLocalDpi xmlns:a14="http://schemas.microsoft.com/office/drawing/2010/main" val="0"/>
              </a:ext>
            </a:extLst>
          </a:blip>
          <a:srcRect/>
          <a:stretch>
            <a:fillRect/>
          </a:stretch>
        </p:blipFill>
        <p:spPr bwMode="auto">
          <a:xfrm>
            <a:off x="1338990" y="2427734"/>
            <a:ext cx="5354807" cy="2598450"/>
          </a:xfrm>
          <a:prstGeom prst="rect">
            <a:avLst/>
          </a:prstGeom>
          <a:noFill/>
          <a:ln>
            <a:noFill/>
          </a:ln>
        </p:spPr>
      </p:pic>
    </p:spTree>
    <p:extLst>
      <p:ext uri="{BB962C8B-B14F-4D97-AF65-F5344CB8AC3E}">
        <p14:creationId xmlns:p14="http://schemas.microsoft.com/office/powerpoint/2010/main" val="32940234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 calcmode="lin" valueType="num">
                                      <p:cBhvr>
                                        <p:cTn id="9" dur="10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4"/>
                                        </p:tgtEl>
                                      </p:cBhvr>
                                    </p:animEffect>
                                  </p:childTnLst>
                                </p:cTn>
                              </p:par>
                              <p:par>
                                <p:cTn id="12" presetID="22" presetClass="entr" presetSubtype="4"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234005"/>
            <a:ext cx="8507629" cy="2608406"/>
          </a:xfrm>
          <a:prstGeom prst="rect">
            <a:avLst/>
          </a:prstGeom>
          <a:noFill/>
        </p:spPr>
        <p:txBody>
          <a:bodyPr wrap="square" rtlCol="0">
            <a:spAutoFit/>
          </a:bodyPr>
          <a:lstStyle/>
          <a:p>
            <a:pPr marL="214313" indent="-214313" algn="r" rtl="1">
              <a:buBlip>
                <a:blip r:embed="rId2"/>
              </a:buBlip>
            </a:pPr>
            <a:r>
              <a:rPr lang="ar-DZ" sz="2500" dirty="0">
                <a:latin typeface="A Jannat LT" pitchFamily="2" charset="-78"/>
                <a:cs typeface="A Jannat LT" pitchFamily="2" charset="-78"/>
              </a:rPr>
              <a:t>اكتب </a:t>
            </a:r>
            <a:r>
              <a:rPr lang="ar-DZ" sz="2500" dirty="0" smtClean="0">
                <a:latin typeface="A Jannat LT" pitchFamily="2" charset="-78"/>
                <a:cs typeface="A Jannat LT" pitchFamily="2" charset="-78"/>
              </a:rPr>
              <a:t>الأمر </a:t>
            </a:r>
            <a:r>
              <a:rPr lang="fr-FR" sz="2500" dirty="0" smtClean="0">
                <a:latin typeface="A Jannat LT" pitchFamily="2" charset="-78"/>
                <a:cs typeface="A Jannat LT" pitchFamily="2" charset="-78"/>
              </a:rPr>
              <a:t>   </a:t>
            </a:r>
            <a:r>
              <a:rPr lang="fr-FR" sz="2500" dirty="0">
                <a:solidFill>
                  <a:srgbClr val="0070C0"/>
                </a:solidFill>
                <a:latin typeface="A Jannat LT" pitchFamily="2" charset="-78"/>
                <a:cs typeface="A Jannat LT" pitchFamily="2" charset="-78"/>
              </a:rPr>
              <a:t>net user</a:t>
            </a:r>
          </a:p>
          <a:p>
            <a:pPr marL="214313" indent="-214313" algn="r" rtl="1">
              <a:buBlip>
                <a:blip r:embed="rId2"/>
              </a:buBlip>
            </a:pPr>
            <a:r>
              <a:rPr lang="ar-DZ" sz="2500" dirty="0" smtClean="0">
                <a:latin typeface="A Jannat LT" pitchFamily="2" charset="-78"/>
                <a:cs typeface="A Jannat LT" pitchFamily="2" charset="-78"/>
              </a:rPr>
              <a:t>راح </a:t>
            </a:r>
            <a:r>
              <a:rPr lang="ar-DZ" sz="2500" dirty="0">
                <a:latin typeface="A Jannat LT" pitchFamily="2" charset="-78"/>
                <a:cs typeface="A Jannat LT" pitchFamily="2" charset="-78"/>
              </a:rPr>
              <a:t>يظهر المستخدمين</a:t>
            </a:r>
          </a:p>
          <a:p>
            <a:pPr marL="214313" indent="-214313" algn="r" rtl="1">
              <a:buBlip>
                <a:blip r:embed="rId2"/>
              </a:buBlip>
            </a:pPr>
            <a:r>
              <a:rPr lang="ar-DZ" sz="2500" dirty="0">
                <a:latin typeface="A Jannat LT" pitchFamily="2" charset="-78"/>
                <a:cs typeface="A Jannat LT" pitchFamily="2" charset="-78"/>
              </a:rPr>
              <a:t>لنفرض </a:t>
            </a:r>
            <a:r>
              <a:rPr lang="ar-DZ" sz="2500" dirty="0" smtClean="0">
                <a:latin typeface="A Jannat LT" pitchFamily="2" charset="-78"/>
                <a:cs typeface="A Jannat LT" pitchFamily="2" charset="-78"/>
              </a:rPr>
              <a:t>أن </a:t>
            </a:r>
            <a:r>
              <a:rPr lang="ar-DZ" sz="2500" dirty="0">
                <a:latin typeface="A Jannat LT" pitchFamily="2" charset="-78"/>
                <a:cs typeface="A Jannat LT" pitchFamily="2" charset="-78"/>
              </a:rPr>
              <a:t>المستخدم هنا اسمه </a:t>
            </a:r>
            <a:r>
              <a:rPr lang="fr-FR" sz="2500" dirty="0" err="1">
                <a:solidFill>
                  <a:srgbClr val="0070C0"/>
                </a:solidFill>
                <a:latin typeface="A Jannat LT" pitchFamily="2" charset="-78"/>
                <a:cs typeface="A Jannat LT" pitchFamily="2" charset="-78"/>
              </a:rPr>
              <a:t>geek</a:t>
            </a:r>
            <a:r>
              <a:rPr lang="fr-FR" sz="2500" dirty="0">
                <a:latin typeface="A Jannat LT" pitchFamily="2" charset="-78"/>
                <a:cs typeface="A Jannat LT" pitchFamily="2" charset="-78"/>
              </a:rPr>
              <a:t> </a:t>
            </a:r>
            <a:endParaRPr lang="ar-DZ" sz="2500" dirty="0">
              <a:latin typeface="A Jannat LT" pitchFamily="2" charset="-78"/>
              <a:cs typeface="A Jannat LT" pitchFamily="2" charset="-78"/>
            </a:endParaRPr>
          </a:p>
          <a:p>
            <a:pPr marL="214313" indent="-214313" algn="r" rtl="1">
              <a:buBlip>
                <a:blip r:embed="rId2"/>
              </a:buBlip>
            </a:pPr>
            <a:r>
              <a:rPr lang="ar-DZ" sz="2500" dirty="0">
                <a:latin typeface="A Jannat LT" pitchFamily="2" charset="-78"/>
                <a:cs typeface="A Jannat LT" pitchFamily="2" charset="-78"/>
              </a:rPr>
              <a:t>اكتب </a:t>
            </a:r>
            <a:r>
              <a:rPr lang="ar-DZ" sz="2500" dirty="0" smtClean="0">
                <a:latin typeface="A Jannat LT" pitchFamily="2" charset="-78"/>
                <a:cs typeface="A Jannat LT" pitchFamily="2" charset="-78"/>
              </a:rPr>
              <a:t>الأمر</a:t>
            </a:r>
            <a:r>
              <a:rPr lang="fr-FR" sz="2500" dirty="0" smtClean="0">
                <a:latin typeface="A Jannat LT" pitchFamily="2" charset="-78"/>
                <a:cs typeface="A Jannat LT" pitchFamily="2" charset="-78"/>
              </a:rPr>
              <a:t> </a:t>
            </a:r>
            <a:r>
              <a:rPr lang="fr-FR" sz="2500" dirty="0" smtClean="0">
                <a:solidFill>
                  <a:srgbClr val="0070C0"/>
                </a:solidFill>
                <a:latin typeface="A Jannat LT" pitchFamily="2" charset="-78"/>
                <a:cs typeface="A Jannat LT" pitchFamily="2" charset="-78"/>
              </a:rPr>
              <a:t>net </a:t>
            </a:r>
            <a:r>
              <a:rPr lang="fr-FR" sz="2500" dirty="0">
                <a:solidFill>
                  <a:srgbClr val="0070C0"/>
                </a:solidFill>
                <a:latin typeface="A Jannat LT" pitchFamily="2" charset="-78"/>
                <a:cs typeface="A Jannat LT" pitchFamily="2" charset="-78"/>
              </a:rPr>
              <a:t>user geek </a:t>
            </a:r>
            <a:r>
              <a:rPr lang="ar-DZ" sz="2500" dirty="0" smtClean="0">
                <a:latin typeface="A Jannat LT" pitchFamily="2" charset="-78"/>
                <a:cs typeface="A Jannat LT" pitchFamily="2" charset="-78"/>
              </a:rPr>
              <a:t>لحذف </a:t>
            </a:r>
            <a:r>
              <a:rPr lang="ar-DZ" sz="2500" dirty="0">
                <a:latin typeface="A Jannat LT" pitchFamily="2" charset="-78"/>
                <a:cs typeface="A Jannat LT" pitchFamily="2" charset="-78"/>
              </a:rPr>
              <a:t>كلمه السر</a:t>
            </a:r>
          </a:p>
          <a:p>
            <a:pPr algn="r" rtl="1"/>
            <a:r>
              <a:rPr lang="ar-DZ" sz="2500" dirty="0">
                <a:latin typeface="A Jannat LT" pitchFamily="2" charset="-78"/>
                <a:cs typeface="A Jannat LT" pitchFamily="2" charset="-78"/>
              </a:rPr>
              <a:t>  </a:t>
            </a:r>
            <a:r>
              <a:rPr lang="ar-DZ" sz="2500" dirty="0" smtClean="0">
                <a:latin typeface="A Jannat LT" pitchFamily="2" charset="-78"/>
                <a:cs typeface="A Jannat LT" pitchFamily="2" charset="-78"/>
              </a:rPr>
              <a:t>أو </a:t>
            </a:r>
            <a:r>
              <a:rPr lang="ar-DZ" sz="2500" dirty="0">
                <a:latin typeface="A Jannat LT" pitchFamily="2" charset="-78"/>
                <a:cs typeface="A Jannat LT" pitchFamily="2" charset="-78"/>
              </a:rPr>
              <a:t>الأمر</a:t>
            </a:r>
            <a:r>
              <a:rPr lang="fr-FR" sz="2500" dirty="0">
                <a:solidFill>
                  <a:srgbClr val="0070C0"/>
                </a:solidFill>
                <a:latin typeface="A Jannat LT" pitchFamily="2" charset="-78"/>
                <a:cs typeface="A Jannat LT" pitchFamily="2" charset="-78"/>
              </a:rPr>
              <a:t>net user geek </a:t>
            </a:r>
            <a:r>
              <a:rPr lang="fr-FR" sz="2500" dirty="0" err="1" smtClean="0">
                <a:solidFill>
                  <a:srgbClr val="0070C0"/>
                </a:solidFill>
                <a:latin typeface="A Jannat LT" pitchFamily="2" charset="-78"/>
                <a:cs typeface="A Jannat LT" pitchFamily="2" charset="-78"/>
              </a:rPr>
              <a:t>MyNewPassword</a:t>
            </a:r>
            <a:r>
              <a:rPr lang="fr-FR" sz="2500" dirty="0" smtClean="0">
                <a:solidFill>
                  <a:srgbClr val="0070C0"/>
                </a:solidFill>
                <a:latin typeface="A Jannat LT" pitchFamily="2" charset="-78"/>
                <a:cs typeface="A Jannat LT" pitchFamily="2" charset="-78"/>
              </a:rPr>
              <a:t> </a:t>
            </a:r>
            <a:r>
              <a:rPr lang="ar-DZ" sz="2500" dirty="0" smtClean="0">
                <a:solidFill>
                  <a:srgbClr val="0070C0"/>
                </a:solidFill>
                <a:latin typeface="A Jannat LT" pitchFamily="2" charset="-78"/>
                <a:cs typeface="A Jannat LT" pitchFamily="2" charset="-78"/>
              </a:rPr>
              <a:t>  </a:t>
            </a:r>
            <a:endParaRPr lang="fr-FR" sz="2500" dirty="0">
              <a:solidFill>
                <a:srgbClr val="0070C0"/>
              </a:solidFill>
              <a:latin typeface="A Jannat LT" pitchFamily="2" charset="-78"/>
              <a:cs typeface="A Jannat LT" pitchFamily="2" charset="-78"/>
            </a:endParaRPr>
          </a:p>
          <a:p>
            <a:pPr algn="r" rtl="1"/>
            <a:r>
              <a:rPr lang="ar-DZ" sz="2500" dirty="0" smtClean="0">
                <a:latin typeface="A Jannat LT" pitchFamily="2" charset="-78"/>
                <a:cs typeface="A Jannat LT" pitchFamily="2" charset="-78"/>
              </a:rPr>
              <a:t>    </a:t>
            </a:r>
            <a:r>
              <a:rPr lang="ar-DZ" sz="2500" dirty="0">
                <a:latin typeface="A Jannat LT" pitchFamily="2" charset="-78"/>
                <a:cs typeface="A Jannat LT" pitchFamily="2" charset="-78"/>
              </a:rPr>
              <a:t>لجعل كلمه السر هي    </a:t>
            </a:r>
            <a:r>
              <a:rPr lang="fr-FR" sz="2500" dirty="0" err="1">
                <a:solidFill>
                  <a:srgbClr val="FF00FF"/>
                </a:solidFill>
                <a:latin typeface="A Jannat LT" pitchFamily="2" charset="-78"/>
                <a:cs typeface="A Jannat LT" pitchFamily="2" charset="-78"/>
              </a:rPr>
              <a:t>MyNewPassword</a:t>
            </a:r>
            <a:endParaRPr lang="fr-FR" sz="2500" dirty="0">
              <a:solidFill>
                <a:srgbClr val="FF00FF"/>
              </a:solidFill>
              <a:latin typeface="A Jannat LT" pitchFamily="2" charset="-78"/>
              <a:cs typeface="A Jannat LT" pitchFamily="2" charset="-78"/>
            </a:endParaRPr>
          </a:p>
          <a:p>
            <a:pPr marL="214313" indent="-214313" algn="r" rtl="1">
              <a:buBlip>
                <a:blip r:embed="rId2"/>
              </a:buBlip>
            </a:pPr>
            <a:endParaRPr lang="fr-FR" sz="1350" dirty="0"/>
          </a:p>
        </p:txBody>
      </p:sp>
      <p:pic>
        <p:nvPicPr>
          <p:cNvPr id="5" name="Image 4" descr="Photo de ‎حاجي مسعود‎."/>
          <p:cNvPicPr/>
          <p:nvPr/>
        </p:nvPicPr>
        <p:blipFill>
          <a:blip r:embed="rId3">
            <a:extLst>
              <a:ext uri="{28A0092B-C50C-407E-A947-70E740481C1C}">
                <a14:useLocalDpi xmlns:a14="http://schemas.microsoft.com/office/drawing/2010/main" val="0"/>
              </a:ext>
            </a:extLst>
          </a:blip>
          <a:srcRect/>
          <a:stretch>
            <a:fillRect/>
          </a:stretch>
        </p:blipFill>
        <p:spPr bwMode="auto">
          <a:xfrm>
            <a:off x="726569" y="3003991"/>
            <a:ext cx="4528011" cy="2069930"/>
          </a:xfrm>
          <a:prstGeom prst="rect">
            <a:avLst/>
          </a:prstGeom>
          <a:noFill/>
          <a:ln>
            <a:noFill/>
          </a:ln>
        </p:spPr>
      </p:pic>
    </p:spTree>
    <p:extLst>
      <p:ext uri="{BB962C8B-B14F-4D97-AF65-F5344CB8AC3E}">
        <p14:creationId xmlns:p14="http://schemas.microsoft.com/office/powerpoint/2010/main" val="25089475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4067943" y="514350"/>
            <a:ext cx="4244069" cy="1121296"/>
          </a:xfrm>
        </p:spPr>
        <p:txBody>
          <a:bodyPr>
            <a:noAutofit/>
          </a:bodyPr>
          <a:lstStyle/>
          <a:p>
            <a:pPr algn="r"/>
            <a:r>
              <a:rPr lang="ar-DZ" sz="8000" dirty="0" smtClean="0">
                <a:solidFill>
                  <a:srgbClr val="FF0000"/>
                </a:solidFill>
                <a:latin typeface="Aldhabi" pitchFamily="2" charset="-78"/>
                <a:cs typeface="Aldhabi" pitchFamily="2" charset="-78"/>
              </a:rPr>
              <a:t>مقدمة</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251520" y="2340125"/>
            <a:ext cx="8712968" cy="2803375"/>
          </a:xfrm>
        </p:spPr>
        <p:txBody>
          <a:bodyPr>
            <a:normAutofit/>
          </a:bodyPr>
          <a:lstStyle/>
          <a:p>
            <a:pPr algn="r" rtl="1">
              <a:buNone/>
            </a:pPr>
            <a:r>
              <a:rPr lang="ar-DZ" sz="3600" dirty="0" smtClean="0">
                <a:latin typeface="1Lionsys Reqa" pitchFamily="2" charset="-78"/>
                <a:cs typeface="1Lionsys Reqa" pitchFamily="2" charset="-78"/>
              </a:rPr>
              <a:t>   </a:t>
            </a:r>
            <a:r>
              <a:rPr lang="ar-SA" sz="3600" dirty="0" smtClean="0">
                <a:latin typeface="1Lionsys Reqa" pitchFamily="2" charset="-78"/>
                <a:cs typeface="1Lionsys Reqa" pitchFamily="2" charset="-78"/>
              </a:rPr>
              <a:t>تطبيقا لسياسة الدولة </a:t>
            </a:r>
            <a:r>
              <a:rPr lang="fr-FR" sz="3600" dirty="0" smtClean="0">
                <a:latin typeface="1Lionsys Reqa" pitchFamily="2" charset="-78"/>
                <a:cs typeface="1Lionsys Reqa" pitchFamily="2" charset="-78"/>
              </a:rPr>
              <a:t> )</a:t>
            </a:r>
            <a:r>
              <a:rPr lang="ar-SA" sz="3600" dirty="0" smtClean="0">
                <a:latin typeface="1Lionsys Reqa" pitchFamily="2" charset="-78"/>
                <a:cs typeface="1Lionsys Reqa" pitchFamily="2" charset="-78"/>
              </a:rPr>
              <a:t>الغاية الثالثة الكبرى من المادة </a:t>
            </a:r>
            <a:r>
              <a:rPr lang="ar-SA" sz="3600" dirty="0" smtClean="0">
                <a:solidFill>
                  <a:srgbClr val="FF00FF"/>
                </a:solidFill>
                <a:latin typeface="1Lionsys Reqa" pitchFamily="2" charset="-78"/>
                <a:cs typeface="1Lionsys Reqa" pitchFamily="2" charset="-78"/>
              </a:rPr>
              <a:t>02</a:t>
            </a:r>
            <a:r>
              <a:rPr lang="ar-SA" sz="3600" dirty="0" smtClean="0">
                <a:latin typeface="1Lionsys Reqa" pitchFamily="2" charset="-78"/>
                <a:cs typeface="1Lionsys Reqa" pitchFamily="2" charset="-78"/>
              </a:rPr>
              <a:t> والمادة </a:t>
            </a:r>
            <a:r>
              <a:rPr lang="ar-SA" sz="3600" dirty="0" smtClean="0">
                <a:solidFill>
                  <a:srgbClr val="FF00FF"/>
                </a:solidFill>
                <a:latin typeface="1Lionsys Reqa" pitchFamily="2" charset="-78"/>
                <a:cs typeface="1Lionsys Reqa" pitchFamily="2" charset="-78"/>
              </a:rPr>
              <a:t>08</a:t>
            </a:r>
            <a:r>
              <a:rPr lang="ar-SA" sz="3600" dirty="0" smtClean="0">
                <a:latin typeface="1Lionsys Reqa" pitchFamily="2" charset="-78"/>
                <a:cs typeface="1Lionsys Reqa" pitchFamily="2" charset="-78"/>
              </a:rPr>
              <a:t> من القانون </a:t>
            </a:r>
            <a:r>
              <a:rPr lang="ar-SA" sz="3600" dirty="0" smtClean="0">
                <a:solidFill>
                  <a:srgbClr val="FF00FF"/>
                </a:solidFill>
                <a:latin typeface="1Lionsys Reqa" pitchFamily="2" charset="-78"/>
                <a:cs typeface="1Lionsys Reqa" pitchFamily="2" charset="-78"/>
              </a:rPr>
              <a:t>08-04</a:t>
            </a:r>
            <a:r>
              <a:rPr lang="ar-SA" sz="3600" dirty="0" smtClean="0">
                <a:latin typeface="1Lionsys Reqa" pitchFamily="2" charset="-78"/>
                <a:cs typeface="1Lionsys Reqa" pitchFamily="2" charset="-78"/>
              </a:rPr>
              <a:t> </a:t>
            </a:r>
            <a:r>
              <a:rPr lang="ar-SA" sz="3600" dirty="0" smtClean="0">
                <a:latin typeface="1Lionsys Reqa" pitchFamily="2" charset="-78"/>
                <a:cs typeface="1Lionsys Reqa" pitchFamily="2" charset="-78"/>
              </a:rPr>
              <a:t>المؤرخ في</a:t>
            </a:r>
            <a:r>
              <a:rPr lang="ar-DZ" sz="3600" dirty="0" smtClean="0">
                <a:latin typeface="1Lionsys Reqa" pitchFamily="2" charset="-78"/>
                <a:cs typeface="1Lionsys Reqa" pitchFamily="2" charset="-78"/>
              </a:rPr>
              <a:t> </a:t>
            </a:r>
            <a:r>
              <a:rPr lang="ar-DZ" sz="3600" dirty="0" smtClean="0">
                <a:solidFill>
                  <a:srgbClr val="FF00FF"/>
                </a:solidFill>
                <a:latin typeface="1Lionsys Reqa" pitchFamily="2" charset="-78"/>
                <a:cs typeface="1Lionsys Reqa" pitchFamily="2" charset="-78"/>
              </a:rPr>
              <a:t>01</a:t>
            </a:r>
            <a:r>
              <a:rPr lang="ar-SA" sz="3600" dirty="0" smtClean="0">
                <a:solidFill>
                  <a:srgbClr val="FF00FF"/>
                </a:solidFill>
                <a:latin typeface="1Lionsys Reqa" pitchFamily="2" charset="-78"/>
                <a:cs typeface="1Lionsys Reqa" pitchFamily="2" charset="-78"/>
              </a:rPr>
              <a:t>/</a:t>
            </a:r>
            <a:r>
              <a:rPr lang="ar-DZ" sz="3600" dirty="0" smtClean="0">
                <a:solidFill>
                  <a:srgbClr val="FF00FF"/>
                </a:solidFill>
                <a:latin typeface="1Lionsys Reqa" pitchFamily="2" charset="-78"/>
                <a:cs typeface="1Lionsys Reqa" pitchFamily="2" charset="-78"/>
              </a:rPr>
              <a:t>23</a:t>
            </a:r>
            <a:r>
              <a:rPr lang="ar-SA" sz="3600" dirty="0" smtClean="0">
                <a:solidFill>
                  <a:srgbClr val="FF00FF"/>
                </a:solidFill>
                <a:latin typeface="1Lionsys Reqa" pitchFamily="2" charset="-78"/>
                <a:cs typeface="1Lionsys Reqa" pitchFamily="2" charset="-78"/>
              </a:rPr>
              <a:t>/ </a:t>
            </a:r>
            <a:r>
              <a:rPr lang="ar-DZ" sz="3600" dirty="0" smtClean="0">
                <a:solidFill>
                  <a:srgbClr val="FF00FF"/>
                </a:solidFill>
                <a:latin typeface="1Lionsys Reqa" pitchFamily="2" charset="-78"/>
                <a:cs typeface="1Lionsys Reqa" pitchFamily="2" charset="-78"/>
              </a:rPr>
              <a:t>     </a:t>
            </a:r>
            <a:r>
              <a:rPr lang="ar-SA" sz="3600" dirty="0" smtClean="0">
                <a:solidFill>
                  <a:srgbClr val="FF00FF"/>
                </a:solidFill>
                <a:latin typeface="1Lionsys Reqa" pitchFamily="2" charset="-78"/>
                <a:cs typeface="1Lionsys Reqa" pitchFamily="2" charset="-78"/>
              </a:rPr>
              <a:t>2008</a:t>
            </a:r>
            <a:r>
              <a:rPr lang="ar-SA" sz="3600" dirty="0" smtClean="0">
                <a:latin typeface="1Lionsys Reqa" pitchFamily="2" charset="-78"/>
                <a:cs typeface="1Lionsys Reqa" pitchFamily="2" charset="-78"/>
              </a:rPr>
              <a:t>المتضمن </a:t>
            </a:r>
            <a:r>
              <a:rPr lang="ar-SA" sz="3600" dirty="0" smtClean="0">
                <a:latin typeface="1Lionsys Reqa" pitchFamily="2" charset="-78"/>
                <a:cs typeface="1Lionsys Reqa" pitchFamily="2" charset="-78"/>
              </a:rPr>
              <a:t>القانون التوجيهي للتربية الوطنية </a:t>
            </a:r>
            <a:r>
              <a:rPr lang="fr-FR" sz="3600" dirty="0" smtClean="0">
                <a:latin typeface="1Lionsys Reqa" pitchFamily="2" charset="-78"/>
                <a:cs typeface="1Lionsys Reqa" pitchFamily="2" charset="-78"/>
              </a:rPr>
              <a:t>( </a:t>
            </a:r>
            <a:r>
              <a:rPr lang="ar-SA" sz="3600" dirty="0" smtClean="0">
                <a:solidFill>
                  <a:srgbClr val="0070C0"/>
                </a:solidFill>
                <a:latin typeface="1Lionsys Reqa" pitchFamily="2" charset="-78"/>
                <a:cs typeface="1Lionsys Reqa" pitchFamily="2" charset="-78"/>
              </a:rPr>
              <a:t>من اجل إدماج مادة المعلوماتية في كافة</a:t>
            </a:r>
            <a:r>
              <a:rPr lang="ar-DZ" sz="3600" dirty="0" smtClean="0">
                <a:solidFill>
                  <a:srgbClr val="0070C0"/>
                </a:solidFill>
                <a:latin typeface="1Lionsys Reqa" pitchFamily="2" charset="-78"/>
                <a:cs typeface="1Lionsys Reqa" pitchFamily="2" charset="-78"/>
              </a:rPr>
              <a:t> </a:t>
            </a:r>
            <a:r>
              <a:rPr lang="ar-SA" sz="3600" dirty="0" smtClean="0">
                <a:solidFill>
                  <a:srgbClr val="0070C0"/>
                </a:solidFill>
                <a:latin typeface="1Lionsys Reqa" pitchFamily="2" charset="-78"/>
                <a:cs typeface="1Lionsys Reqa" pitchFamily="2" charset="-78"/>
              </a:rPr>
              <a:t>الأطوار التعليمية</a:t>
            </a:r>
            <a:r>
              <a:rPr lang="fr-FR" sz="3600" dirty="0" smtClean="0">
                <a:solidFill>
                  <a:srgbClr val="0070C0"/>
                </a:solidFill>
                <a:latin typeface="1Lionsys Reqa" pitchFamily="2" charset="-78"/>
                <a:cs typeface="1Lionsys Reqa" pitchFamily="2" charset="-78"/>
              </a:rPr>
              <a:t>.</a:t>
            </a:r>
            <a:endParaRPr lang="fr-FR" sz="3600" dirty="0">
              <a:solidFill>
                <a:srgbClr val="0070C0"/>
              </a:solidFill>
              <a:latin typeface="1Lionsys Reqa" pitchFamily="2" charset="-78"/>
              <a:cs typeface="1Lionsys Reqa" pitchFamily="2" charset="-78"/>
            </a:endParaRPr>
          </a:p>
        </p:txBody>
      </p:sp>
      <p:pic>
        <p:nvPicPr>
          <p:cNvPr id="5" name="Rounded Rectangle 4"/>
          <p:cNvPicPr>
            <a:picLocks noChangeAspect="1" noChangeArrowheads="1"/>
          </p:cNvPicPr>
          <p:nvPr/>
        </p:nvPicPr>
        <p:blipFill>
          <a:blip r:embed="rId3" cstate="print"/>
          <a:stretch>
            <a:fillRect/>
          </a:stretch>
        </p:blipFill>
        <p:spPr bwMode="auto">
          <a:xfrm>
            <a:off x="251520" y="123478"/>
            <a:ext cx="3328369" cy="1872208"/>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extLst>
      <p:ext uri="{BB962C8B-B14F-4D97-AF65-F5344CB8AC3E}">
        <p14:creationId xmlns:p14="http://schemas.microsoft.com/office/powerpoint/2010/main" val="31046188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16"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4">
                                            <p:txEl>
                                              <p:pRg st="0" end="0"/>
                                            </p:txEl>
                                          </p:spTgt>
                                        </p:tgtEl>
                                      </p:cBhvr>
                                    </p:animEffect>
                                  </p:childTnLst>
                                </p:cTn>
                              </p:par>
                              <p:par>
                                <p:cTn id="19" presetID="53" presetClass="entr" presetSubtype="16" fill="hold" nodeType="withEffect">
                                  <p:stCondLst>
                                    <p:cond delay="500"/>
                                  </p:stCondLst>
                                  <p:childTnLst>
                                    <p:set>
                                      <p:cBhvr>
                                        <p:cTn id="20" dur="1" fill="hold">
                                          <p:stCondLst>
                                            <p:cond delay="0"/>
                                          </p:stCondLst>
                                        </p:cTn>
                                        <p:tgtEl>
                                          <p:spTgt spid="5"/>
                                        </p:tgtEl>
                                        <p:attrNameLst>
                                          <p:attrName>style.visibility</p:attrName>
                                        </p:attrNameLst>
                                      </p:cBhvr>
                                      <p:to>
                                        <p:strVal val="visible"/>
                                      </p:to>
                                    </p:set>
                                    <p:anim calcmode="lin" valueType="num">
                                      <p:cBhvr>
                                        <p:cTn id="21" dur="2000" fill="hold"/>
                                        <p:tgtEl>
                                          <p:spTgt spid="5"/>
                                        </p:tgtEl>
                                        <p:attrNameLst>
                                          <p:attrName>ppt_w</p:attrName>
                                        </p:attrNameLst>
                                      </p:cBhvr>
                                      <p:tavLst>
                                        <p:tav tm="0">
                                          <p:val>
                                            <p:fltVal val="0"/>
                                          </p:val>
                                        </p:tav>
                                        <p:tav tm="100000">
                                          <p:val>
                                            <p:strVal val="#ppt_w"/>
                                          </p:val>
                                        </p:tav>
                                      </p:tavLst>
                                    </p:anim>
                                    <p:anim calcmode="lin" valueType="num">
                                      <p:cBhvr>
                                        <p:cTn id="22" dur="2000" fill="hold"/>
                                        <p:tgtEl>
                                          <p:spTgt spid="5"/>
                                        </p:tgtEl>
                                        <p:attrNameLst>
                                          <p:attrName>ppt_h</p:attrName>
                                        </p:attrNameLst>
                                      </p:cBhvr>
                                      <p:tavLst>
                                        <p:tav tm="0">
                                          <p:val>
                                            <p:fltVal val="0"/>
                                          </p:val>
                                        </p:tav>
                                        <p:tav tm="100000">
                                          <p:val>
                                            <p:strVal val="#ppt_h"/>
                                          </p:val>
                                        </p:tav>
                                      </p:tavLst>
                                    </p:anim>
                                    <p:animEffect transition="in" filter="fade">
                                      <p:cBhvr>
                                        <p:cTn id="2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56569" y="1081870"/>
            <a:ext cx="8356682" cy="861774"/>
          </a:xfrm>
          <a:prstGeom prst="rect">
            <a:avLst/>
          </a:prstGeom>
          <a:noFill/>
        </p:spPr>
        <p:txBody>
          <a:bodyPr wrap="square" rtlCol="0">
            <a:spAutoFit/>
          </a:bodyPr>
          <a:lstStyle/>
          <a:p>
            <a:pPr marL="342900" indent="-342900" algn="r" rtl="1">
              <a:buFont typeface="Arial" panose="020B0604020202020204" pitchFamily="34" charset="0"/>
              <a:buChar char="•"/>
            </a:pPr>
            <a:r>
              <a:rPr lang="ar-DZ" sz="2500" dirty="0">
                <a:latin typeface="A Jannat LT" pitchFamily="2" charset="-78"/>
                <a:cs typeface="A Jannat LT" pitchFamily="2" charset="-78"/>
              </a:rPr>
              <a:t>هناك مشكل آخر وهو مثلا حدوث سرقة إحدى لواحق الحاسوب من طرف تلميذ أثناء الحصة </a:t>
            </a:r>
            <a:r>
              <a:rPr lang="ar-DZ" sz="2500" dirty="0" smtClean="0">
                <a:latin typeface="A Jannat LT" pitchFamily="2" charset="-78"/>
                <a:cs typeface="A Jannat LT" pitchFamily="2" charset="-78"/>
              </a:rPr>
              <a:t>.</a:t>
            </a:r>
            <a:endParaRPr lang="ar-DZ" sz="2500" dirty="0">
              <a:latin typeface="A Jannat LT" pitchFamily="2" charset="-78"/>
              <a:cs typeface="A Jannat LT" pitchFamily="2" charset="-78"/>
            </a:endParaRPr>
          </a:p>
        </p:txBody>
      </p:sp>
      <p:sp>
        <p:nvSpPr>
          <p:cNvPr id="5" name="ZoneTexte 4"/>
          <p:cNvSpPr txBox="1"/>
          <p:nvPr/>
        </p:nvSpPr>
        <p:spPr>
          <a:xfrm>
            <a:off x="179513" y="2715766"/>
            <a:ext cx="8533738" cy="1838965"/>
          </a:xfrm>
          <a:prstGeom prst="rect">
            <a:avLst/>
          </a:prstGeom>
          <a:noFill/>
        </p:spPr>
        <p:txBody>
          <a:bodyPr wrap="square" rtlCol="0">
            <a:spAutoFit/>
          </a:bodyPr>
          <a:lstStyle/>
          <a:p>
            <a:pPr marL="342900" indent="-342900" algn="r" rtl="1">
              <a:buFont typeface="Arial" panose="020B0604020202020204" pitchFamily="34" charset="0"/>
              <a:buChar char="•"/>
            </a:pPr>
            <a:r>
              <a:rPr lang="ar-DZ" sz="2500" dirty="0">
                <a:latin typeface="A Jannat LT" pitchFamily="2" charset="-78"/>
                <a:cs typeface="A Jannat LT" pitchFamily="2" charset="-78"/>
              </a:rPr>
              <a:t>إذا </a:t>
            </a:r>
            <a:r>
              <a:rPr lang="ar-DZ" sz="2500" dirty="0">
                <a:solidFill>
                  <a:srgbClr val="0070C0"/>
                </a:solidFill>
                <a:latin typeface="A Jannat LT" pitchFamily="2" charset="-78"/>
                <a:cs typeface="A Jannat LT" pitchFamily="2" charset="-78"/>
              </a:rPr>
              <a:t>عرف</a:t>
            </a:r>
            <a:r>
              <a:rPr lang="ar-DZ" sz="2500" dirty="0">
                <a:solidFill>
                  <a:srgbClr val="FFFF00"/>
                </a:solidFill>
                <a:latin typeface="A Jannat LT" pitchFamily="2" charset="-78"/>
                <a:cs typeface="A Jannat LT" pitchFamily="2" charset="-78"/>
              </a:rPr>
              <a:t> </a:t>
            </a:r>
            <a:r>
              <a:rPr lang="ar-DZ" sz="2500" dirty="0">
                <a:solidFill>
                  <a:srgbClr val="0070C0"/>
                </a:solidFill>
                <a:latin typeface="A Jannat LT" pitchFamily="2" charset="-78"/>
                <a:cs typeface="A Jannat LT" pitchFamily="2" charset="-78"/>
              </a:rPr>
              <a:t>الفاعل</a:t>
            </a:r>
            <a:r>
              <a:rPr lang="ar-DZ" sz="2500" dirty="0">
                <a:solidFill>
                  <a:srgbClr val="FFFF00"/>
                </a:solidFill>
                <a:latin typeface="A Jannat LT" pitchFamily="2" charset="-78"/>
                <a:cs typeface="A Jannat LT" pitchFamily="2" charset="-78"/>
              </a:rPr>
              <a:t> </a:t>
            </a:r>
            <a:r>
              <a:rPr lang="ar-DZ" sz="2500" dirty="0">
                <a:latin typeface="A Jannat LT" pitchFamily="2" charset="-78"/>
                <a:cs typeface="A Jannat LT" pitchFamily="2" charset="-78"/>
              </a:rPr>
              <a:t>يرفع تقرير إلى الإدارة مرفق بشهادة تلميذين من نفس الحصة </a:t>
            </a:r>
            <a:r>
              <a:rPr lang="ar-DZ" sz="2500" dirty="0" smtClean="0">
                <a:latin typeface="A Jannat LT" pitchFamily="2" charset="-78"/>
                <a:cs typeface="A Jannat LT" pitchFamily="2" charset="-78"/>
              </a:rPr>
              <a:t>.</a:t>
            </a:r>
            <a:endParaRPr lang="ar-DZ" sz="2500" dirty="0">
              <a:latin typeface="A Jannat LT" pitchFamily="2" charset="-78"/>
              <a:cs typeface="A Jannat LT" pitchFamily="2" charset="-78"/>
            </a:endParaRPr>
          </a:p>
          <a:p>
            <a:pPr marL="342900" indent="-342900" algn="r" rtl="1">
              <a:buFont typeface="Arial" panose="020B0604020202020204" pitchFamily="34" charset="0"/>
              <a:buChar char="•"/>
            </a:pPr>
            <a:r>
              <a:rPr lang="ar-DZ" sz="2500" dirty="0">
                <a:latin typeface="A Jannat LT" pitchFamily="2" charset="-78"/>
                <a:cs typeface="A Jannat LT" pitchFamily="2" charset="-78"/>
              </a:rPr>
              <a:t>إذا </a:t>
            </a:r>
            <a:r>
              <a:rPr lang="ar-DZ" sz="2500" dirty="0">
                <a:solidFill>
                  <a:srgbClr val="0070C0"/>
                </a:solidFill>
                <a:latin typeface="A Jannat LT" pitchFamily="2" charset="-78"/>
                <a:cs typeface="A Jannat LT" pitchFamily="2" charset="-78"/>
              </a:rPr>
              <a:t>لم</a:t>
            </a:r>
            <a:r>
              <a:rPr lang="ar-DZ" sz="2500" dirty="0">
                <a:solidFill>
                  <a:srgbClr val="FFFF00"/>
                </a:solidFill>
                <a:latin typeface="A Jannat LT" pitchFamily="2" charset="-78"/>
                <a:cs typeface="A Jannat LT" pitchFamily="2" charset="-78"/>
              </a:rPr>
              <a:t> </a:t>
            </a:r>
            <a:r>
              <a:rPr lang="ar-DZ" sz="2500" dirty="0">
                <a:solidFill>
                  <a:srgbClr val="0070C0"/>
                </a:solidFill>
                <a:latin typeface="A Jannat LT" pitchFamily="2" charset="-78"/>
                <a:cs typeface="A Jannat LT" pitchFamily="2" charset="-78"/>
              </a:rPr>
              <a:t>يعرف</a:t>
            </a:r>
            <a:r>
              <a:rPr lang="ar-DZ" sz="2500" dirty="0">
                <a:solidFill>
                  <a:srgbClr val="FFFF00"/>
                </a:solidFill>
                <a:latin typeface="A Jannat LT" pitchFamily="2" charset="-78"/>
                <a:cs typeface="A Jannat LT" pitchFamily="2" charset="-78"/>
              </a:rPr>
              <a:t> </a:t>
            </a:r>
            <a:r>
              <a:rPr lang="ar-DZ" sz="2500" dirty="0">
                <a:solidFill>
                  <a:srgbClr val="0070C0"/>
                </a:solidFill>
                <a:latin typeface="A Jannat LT" pitchFamily="2" charset="-78"/>
                <a:cs typeface="A Jannat LT" pitchFamily="2" charset="-78"/>
              </a:rPr>
              <a:t>الفاعل</a:t>
            </a:r>
            <a:r>
              <a:rPr lang="ar-DZ" sz="2500" dirty="0">
                <a:solidFill>
                  <a:srgbClr val="FFFF00"/>
                </a:solidFill>
                <a:latin typeface="A Jannat LT" pitchFamily="2" charset="-78"/>
                <a:cs typeface="A Jannat LT" pitchFamily="2" charset="-78"/>
              </a:rPr>
              <a:t> </a:t>
            </a:r>
            <a:r>
              <a:rPr lang="ar-DZ" sz="2500" dirty="0">
                <a:latin typeface="A Jannat LT" pitchFamily="2" charset="-78"/>
                <a:cs typeface="A Jannat LT" pitchFamily="2" charset="-78"/>
              </a:rPr>
              <a:t>وتستر التلاميذ على الأمر ... </a:t>
            </a:r>
            <a:r>
              <a:rPr lang="ar-DZ" sz="2500" dirty="0">
                <a:latin typeface="A Jannat LT" pitchFamily="2" charset="-78"/>
                <a:cs typeface="A Jannat LT" pitchFamily="2" charset="-78"/>
              </a:rPr>
              <a:t>يتم رفع تقرير للإدارة بجميع الفوج وبالتالي يتكفل هذا الفوج بالتعويض </a:t>
            </a:r>
            <a:r>
              <a:rPr lang="ar-DZ" sz="2500" dirty="0" smtClean="0">
                <a:latin typeface="A Jannat LT" pitchFamily="2" charset="-78"/>
                <a:cs typeface="A Jannat LT" pitchFamily="2" charset="-78"/>
              </a:rPr>
              <a:t>المادي. </a:t>
            </a:r>
            <a:endParaRPr lang="ar-DZ" sz="2500" dirty="0">
              <a:latin typeface="A Jannat LT" pitchFamily="2" charset="-78"/>
              <a:cs typeface="A Jannat LT" pitchFamily="2" charset="-78"/>
            </a:endParaRPr>
          </a:p>
          <a:p>
            <a:pPr algn="r" rtl="1"/>
            <a:endParaRPr lang="fr-FR" sz="1350" dirty="0"/>
          </a:p>
        </p:txBody>
      </p:sp>
      <p:sp>
        <p:nvSpPr>
          <p:cNvPr id="7" name="ZoneTexte 6"/>
          <p:cNvSpPr txBox="1"/>
          <p:nvPr/>
        </p:nvSpPr>
        <p:spPr>
          <a:xfrm>
            <a:off x="179513" y="2030963"/>
            <a:ext cx="8239259" cy="684803"/>
          </a:xfrm>
          <a:prstGeom prst="rect">
            <a:avLst/>
          </a:prstGeom>
          <a:noFill/>
        </p:spPr>
        <p:txBody>
          <a:bodyPr wrap="square" rtlCol="0">
            <a:spAutoFit/>
          </a:bodyPr>
          <a:lstStyle/>
          <a:p>
            <a:pPr algn="r" rtl="1"/>
            <a:r>
              <a:rPr lang="ar-DZ" sz="2500" dirty="0" smtClean="0">
                <a:solidFill>
                  <a:srgbClr val="FF00FF"/>
                </a:solidFill>
                <a:latin typeface="A Jannat LT" pitchFamily="2" charset="-78"/>
                <a:cs typeface="A Jannat LT" pitchFamily="2" charset="-78"/>
              </a:rPr>
              <a:t>ماهي </a:t>
            </a:r>
            <a:r>
              <a:rPr lang="ar-DZ" sz="2500" dirty="0">
                <a:solidFill>
                  <a:srgbClr val="FF00FF"/>
                </a:solidFill>
                <a:latin typeface="A Jannat LT" pitchFamily="2" charset="-78"/>
                <a:cs typeface="A Jannat LT" pitchFamily="2" charset="-78"/>
              </a:rPr>
              <a:t>الإجراءات الواجب </a:t>
            </a:r>
            <a:r>
              <a:rPr lang="ar-DZ" sz="2500" dirty="0" smtClean="0">
                <a:solidFill>
                  <a:srgbClr val="FF00FF"/>
                </a:solidFill>
                <a:latin typeface="A Jannat LT" pitchFamily="2" charset="-78"/>
                <a:cs typeface="A Jannat LT" pitchFamily="2" charset="-78"/>
              </a:rPr>
              <a:t>اتخاذها؟</a:t>
            </a:r>
            <a:endParaRPr lang="ar-DZ" sz="2500" dirty="0">
              <a:solidFill>
                <a:srgbClr val="FF00FF"/>
              </a:solidFill>
              <a:latin typeface="A Jannat LT" pitchFamily="2" charset="-78"/>
              <a:cs typeface="A Jannat LT" pitchFamily="2" charset="-78"/>
            </a:endParaRPr>
          </a:p>
          <a:p>
            <a:pPr algn="r" rtl="1"/>
            <a:endParaRPr lang="fr-FR" sz="1350" dirty="0"/>
          </a:p>
        </p:txBody>
      </p:sp>
      <p:sp>
        <p:nvSpPr>
          <p:cNvPr id="8" name="ZoneTexte 7"/>
          <p:cNvSpPr txBox="1"/>
          <p:nvPr/>
        </p:nvSpPr>
        <p:spPr>
          <a:xfrm>
            <a:off x="1768642" y="154457"/>
            <a:ext cx="6027821" cy="830997"/>
          </a:xfrm>
          <a:prstGeom prst="rect">
            <a:avLst/>
          </a:prstGeom>
          <a:noFill/>
        </p:spPr>
        <p:txBody>
          <a:bodyPr wrap="square" rtlCol="0">
            <a:spAutoFit/>
          </a:bodyPr>
          <a:lstStyle/>
          <a:p>
            <a:pPr algn="ctr"/>
            <a:r>
              <a:rPr lang="ar-DZ" sz="4800" cap="all" dirty="0">
                <a:ln w="3175" cmpd="sng">
                  <a:noFill/>
                </a:ln>
                <a:solidFill>
                  <a:srgbClr val="FF0000"/>
                </a:solidFill>
                <a:latin typeface="Aldhabi" pitchFamily="2" charset="-78"/>
                <a:ea typeface="+mj-ea"/>
                <a:cs typeface="Aldhabi" pitchFamily="2" charset="-78"/>
              </a:rPr>
              <a:t>بعض المشاكل التي تواجه </a:t>
            </a:r>
            <a:r>
              <a:rPr lang="ar-DZ" sz="4800" cap="all" dirty="0" smtClean="0">
                <a:ln w="3175" cmpd="sng">
                  <a:noFill/>
                </a:ln>
                <a:solidFill>
                  <a:srgbClr val="FF0000"/>
                </a:solidFill>
                <a:latin typeface="Aldhabi" pitchFamily="2" charset="-78"/>
                <a:ea typeface="+mj-ea"/>
                <a:cs typeface="Aldhabi" pitchFamily="2" charset="-78"/>
              </a:rPr>
              <a:t>الأساتذة </a:t>
            </a:r>
            <a:r>
              <a:rPr lang="ar-DZ" sz="4800" cap="all" dirty="0" smtClean="0">
                <a:ln w="3175" cmpd="sng">
                  <a:noFill/>
                </a:ln>
                <a:solidFill>
                  <a:srgbClr val="0070C0"/>
                </a:solidFill>
                <a:latin typeface="Aldhabi" pitchFamily="2" charset="-78"/>
                <a:ea typeface="+mj-ea"/>
                <a:cs typeface="Aldhabi" pitchFamily="2" charset="-78"/>
              </a:rPr>
              <a:t>( تابع )</a:t>
            </a:r>
            <a:endParaRPr lang="fr-FR" sz="4800" cap="all" dirty="0">
              <a:ln w="3175" cmpd="sng">
                <a:noFill/>
              </a:ln>
              <a:solidFill>
                <a:srgbClr val="0070C0"/>
              </a:solidFill>
              <a:latin typeface="Aldhabi" pitchFamily="2" charset="-78"/>
              <a:ea typeface="+mj-ea"/>
              <a:cs typeface="Aldhabi" pitchFamily="2" charset="-78"/>
            </a:endParaRPr>
          </a:p>
        </p:txBody>
      </p:sp>
    </p:spTree>
    <p:extLst>
      <p:ext uri="{BB962C8B-B14F-4D97-AF65-F5344CB8AC3E}">
        <p14:creationId xmlns:p14="http://schemas.microsoft.com/office/powerpoint/2010/main" val="26394563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4"/>
                                        </p:tgtEl>
                                        <p:attrNameLst>
                                          <p:attrName>ppt_y</p:attrName>
                                        </p:attrNameLst>
                                      </p:cBhvr>
                                      <p:tavLst>
                                        <p:tav tm="0">
                                          <p:val>
                                            <p:strVal val="#ppt_y"/>
                                          </p:val>
                                        </p:tav>
                                        <p:tav tm="100000">
                                          <p:val>
                                            <p:strVal val="#ppt_y"/>
                                          </p:val>
                                        </p:tav>
                                      </p:tavLst>
                                    </p:anim>
                                    <p:anim calcmode="lin" valueType="num">
                                      <p:cBhvr>
                                        <p:cTn id="16" dur="10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4"/>
                                        </p:tgtEl>
                                      </p:cBhvr>
                                    </p:animEffect>
                                  </p:childTnLst>
                                </p:cTn>
                              </p:par>
                            </p:childTnLst>
                          </p:cTn>
                        </p:par>
                        <p:par>
                          <p:cTn id="19" fill="hold">
                            <p:stCondLst>
                              <p:cond delay="8200"/>
                            </p:stCondLst>
                            <p:childTnLst>
                              <p:par>
                                <p:cTn id="20" presetID="41" presetClass="entr" presetSubtype="0" fill="hold" grpId="0" nodeType="afterEffect">
                                  <p:stCondLst>
                                    <p:cond delay="3000"/>
                                  </p:stCondLst>
                                  <p:iterate type="lt">
                                    <p:tmPct val="10000"/>
                                  </p:iterate>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3" dur="1000" fill="hold"/>
                                        <p:tgtEl>
                                          <p:spTgt spid="7"/>
                                        </p:tgtEl>
                                        <p:attrNameLst>
                                          <p:attrName>ppt_y</p:attrName>
                                        </p:attrNameLst>
                                      </p:cBhvr>
                                      <p:tavLst>
                                        <p:tav tm="0">
                                          <p:val>
                                            <p:strVal val="#ppt_y"/>
                                          </p:val>
                                        </p:tav>
                                        <p:tav tm="100000">
                                          <p:val>
                                            <p:strVal val="#ppt_y"/>
                                          </p:val>
                                        </p:tav>
                                      </p:tavLst>
                                    </p:anim>
                                    <p:anim calcmode="lin" valueType="num">
                                      <p:cBhvr>
                                        <p:cTn id="24" dur="10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5" dur="10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6" dur="1000" tmFilter="0,0; .5, 1; 1, 1"/>
                                        <p:tgtEl>
                                          <p:spTgt spid="7"/>
                                        </p:tgtEl>
                                      </p:cBhvr>
                                    </p:animEffect>
                                  </p:childTnLst>
                                </p:cTn>
                              </p:par>
                            </p:childTnLst>
                          </p:cTn>
                        </p:par>
                        <p:par>
                          <p:cTn id="27" fill="hold">
                            <p:stCondLst>
                              <p:cond delay="14800"/>
                            </p:stCondLst>
                            <p:childTnLst>
                              <p:par>
                                <p:cTn id="28" presetID="41" presetClass="entr" presetSubtype="0" fill="hold" grpId="0" nodeType="afterEffect">
                                  <p:stCondLst>
                                    <p:cond delay="5000"/>
                                  </p:stCondLst>
                                  <p:iterate type="lt">
                                    <p:tmPct val="10000"/>
                                  </p:iterate>
                                  <p:childTnLst>
                                    <p:set>
                                      <p:cBhvr>
                                        <p:cTn id="29" dur="1" fill="hold">
                                          <p:stCondLst>
                                            <p:cond delay="0"/>
                                          </p:stCondLst>
                                        </p:cTn>
                                        <p:tgtEl>
                                          <p:spTgt spid="5"/>
                                        </p:tgtEl>
                                        <p:attrNameLst>
                                          <p:attrName>style.visibility</p:attrName>
                                        </p:attrNameLst>
                                      </p:cBhvr>
                                      <p:to>
                                        <p:strVal val="visible"/>
                                      </p:to>
                                    </p:set>
                                    <p:anim calcmode="lin" valueType="num">
                                      <p:cBhvr>
                                        <p:cTn id="30" dur="10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31" dur="1000" fill="hold"/>
                                        <p:tgtEl>
                                          <p:spTgt spid="5"/>
                                        </p:tgtEl>
                                        <p:attrNameLst>
                                          <p:attrName>ppt_y</p:attrName>
                                        </p:attrNameLst>
                                      </p:cBhvr>
                                      <p:tavLst>
                                        <p:tav tm="0">
                                          <p:val>
                                            <p:strVal val="#ppt_y"/>
                                          </p:val>
                                        </p:tav>
                                        <p:tav tm="100000">
                                          <p:val>
                                            <p:strVal val="#ppt_y"/>
                                          </p:val>
                                        </p:tav>
                                      </p:tavLst>
                                    </p:anim>
                                    <p:anim calcmode="lin" valueType="num">
                                      <p:cBhvr>
                                        <p:cTn id="32" dur="10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33" dur="10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34" dur="10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51521" y="1247746"/>
            <a:ext cx="8454337" cy="1454244"/>
          </a:xfrm>
          <a:prstGeom prst="rect">
            <a:avLst/>
          </a:prstGeom>
          <a:noFill/>
        </p:spPr>
        <p:txBody>
          <a:bodyPr wrap="square" rtlCol="0">
            <a:spAutoFit/>
          </a:bodyPr>
          <a:lstStyle/>
          <a:p>
            <a:pPr marL="342900" indent="-342900" algn="r" rtl="1">
              <a:buFont typeface="Arial" panose="020B0604020202020204" pitchFamily="34" charset="0"/>
              <a:buChar char="•"/>
            </a:pPr>
            <a:r>
              <a:rPr lang="ar-DZ" sz="2500" dirty="0">
                <a:latin typeface="A Jannat LT" pitchFamily="2" charset="-78"/>
                <a:cs typeface="A Jannat LT" pitchFamily="2" charset="-78"/>
              </a:rPr>
              <a:t>في </a:t>
            </a:r>
            <a:r>
              <a:rPr lang="ar-DZ" sz="2500" dirty="0">
                <a:latin typeface="A Jannat LT" pitchFamily="2" charset="-78"/>
                <a:cs typeface="A Jannat LT" pitchFamily="2" charset="-78"/>
              </a:rPr>
              <a:t>حالة عدم معرفة الفاعل أي عدم إدراك وقت السرقة يرفع تقرير للإدارة مع تحمل الأستاذ المسؤولية الكاملة والتعويض </a:t>
            </a:r>
            <a:r>
              <a:rPr lang="ar-DZ" sz="2500" dirty="0" smtClean="0">
                <a:latin typeface="A Jannat LT" pitchFamily="2" charset="-78"/>
                <a:cs typeface="A Jannat LT" pitchFamily="2" charset="-78"/>
              </a:rPr>
              <a:t>المادي.</a:t>
            </a:r>
            <a:endParaRPr lang="ar-DZ" dirty="0">
              <a:solidFill>
                <a:schemeClr val="tx1">
                  <a:lumMod val="95000"/>
                  <a:lumOff val="5000"/>
                </a:schemeClr>
              </a:solidFill>
              <a:latin typeface="Times New Roman" panose="02020603050405020304" pitchFamily="18" charset="0"/>
              <a:cs typeface="Times New Roman" panose="02020603050405020304" pitchFamily="18" charset="0"/>
            </a:endParaRPr>
          </a:p>
          <a:p>
            <a:pPr algn="r" rtl="1"/>
            <a:endParaRPr lang="fr-FR" sz="1350" dirty="0"/>
          </a:p>
        </p:txBody>
      </p:sp>
      <p:sp>
        <p:nvSpPr>
          <p:cNvPr id="6" name="ZoneTexte 5"/>
          <p:cNvSpPr txBox="1"/>
          <p:nvPr/>
        </p:nvSpPr>
        <p:spPr>
          <a:xfrm>
            <a:off x="251521" y="2571750"/>
            <a:ext cx="8512292" cy="2015936"/>
          </a:xfrm>
          <a:prstGeom prst="rect">
            <a:avLst/>
          </a:prstGeom>
          <a:noFill/>
        </p:spPr>
        <p:txBody>
          <a:bodyPr wrap="square" rtlCol="0">
            <a:spAutoFit/>
          </a:bodyPr>
          <a:lstStyle/>
          <a:p>
            <a:pPr marL="342900" indent="-342900" algn="r" rtl="1">
              <a:buFont typeface="Arial" panose="020B0604020202020204" pitchFamily="34" charset="0"/>
              <a:buChar char="•"/>
            </a:pPr>
            <a:r>
              <a:rPr lang="ar-DZ" sz="2500" dirty="0">
                <a:latin typeface="A Jannat LT" pitchFamily="2" charset="-78"/>
                <a:cs typeface="A Jannat LT" pitchFamily="2" charset="-78"/>
              </a:rPr>
              <a:t>في </a:t>
            </a:r>
            <a:r>
              <a:rPr lang="ar-DZ" sz="2500" dirty="0">
                <a:latin typeface="A Jannat LT" pitchFamily="2" charset="-78"/>
                <a:cs typeface="A Jannat LT" pitchFamily="2" charset="-78"/>
              </a:rPr>
              <a:t>بعض الأحيان  يلاحظ كسر للباب أو النوافذ هنا يتراجع الأستاذ عن فتح القاعة ويبلغ الإدارة  فورا</a:t>
            </a:r>
          </a:p>
          <a:p>
            <a:pPr marL="342900" indent="-342900" algn="r" rtl="1">
              <a:buFont typeface="Arial" panose="020B0604020202020204" pitchFamily="34" charset="0"/>
              <a:buChar char="•"/>
            </a:pPr>
            <a:r>
              <a:rPr lang="ar-DZ" sz="2500" dirty="0">
                <a:latin typeface="A Jannat LT" pitchFamily="2" charset="-78"/>
                <a:cs typeface="A Jannat LT" pitchFamily="2" charset="-78"/>
              </a:rPr>
              <a:t>إذا حدثت السرقة ولم يلاحظ كسر للباب أو النوافذ يجب رفع تقرير بضياع عتاد وطلب فتح تحقيق وهنا لا يتحمل الأستاذ المسؤولية (طبعا إذا لم يحتفظ بنسخة من المفتاح خارج أوقات العمل)</a:t>
            </a:r>
            <a:endParaRPr lang="fr-FR" sz="2500" dirty="0">
              <a:latin typeface="A Jannat LT" pitchFamily="2" charset="-78"/>
              <a:cs typeface="A Jannat LT" pitchFamily="2" charset="-78"/>
            </a:endParaRPr>
          </a:p>
        </p:txBody>
      </p:sp>
      <p:sp>
        <p:nvSpPr>
          <p:cNvPr id="7" name="ZoneTexte 6"/>
          <p:cNvSpPr txBox="1"/>
          <p:nvPr/>
        </p:nvSpPr>
        <p:spPr>
          <a:xfrm>
            <a:off x="1768642" y="154457"/>
            <a:ext cx="6027821" cy="830997"/>
          </a:xfrm>
          <a:prstGeom prst="rect">
            <a:avLst/>
          </a:prstGeom>
          <a:noFill/>
        </p:spPr>
        <p:txBody>
          <a:bodyPr wrap="square" rtlCol="0">
            <a:spAutoFit/>
          </a:bodyPr>
          <a:lstStyle/>
          <a:p>
            <a:pPr algn="ctr"/>
            <a:r>
              <a:rPr lang="ar-DZ" sz="4800" cap="all" dirty="0">
                <a:ln w="3175" cmpd="sng">
                  <a:noFill/>
                </a:ln>
                <a:solidFill>
                  <a:srgbClr val="FF0000"/>
                </a:solidFill>
                <a:latin typeface="Aldhabi" pitchFamily="2" charset="-78"/>
                <a:ea typeface="+mj-ea"/>
                <a:cs typeface="Aldhabi" pitchFamily="2" charset="-78"/>
              </a:rPr>
              <a:t>بعض المشاكل التي تواجه </a:t>
            </a:r>
            <a:r>
              <a:rPr lang="ar-DZ" sz="4800" cap="all" dirty="0" smtClean="0">
                <a:ln w="3175" cmpd="sng">
                  <a:noFill/>
                </a:ln>
                <a:solidFill>
                  <a:srgbClr val="FF0000"/>
                </a:solidFill>
                <a:latin typeface="Aldhabi" pitchFamily="2" charset="-78"/>
                <a:ea typeface="+mj-ea"/>
                <a:cs typeface="Aldhabi" pitchFamily="2" charset="-78"/>
              </a:rPr>
              <a:t>الأساتذة </a:t>
            </a:r>
            <a:r>
              <a:rPr lang="ar-DZ" sz="4800" cap="all" dirty="0" smtClean="0">
                <a:ln w="3175" cmpd="sng">
                  <a:noFill/>
                </a:ln>
                <a:solidFill>
                  <a:srgbClr val="0070C0"/>
                </a:solidFill>
                <a:latin typeface="Aldhabi" pitchFamily="2" charset="-78"/>
                <a:ea typeface="+mj-ea"/>
                <a:cs typeface="Aldhabi" pitchFamily="2" charset="-78"/>
              </a:rPr>
              <a:t>( تابع )</a:t>
            </a:r>
            <a:endParaRPr lang="fr-FR" sz="4800" cap="all" dirty="0">
              <a:ln w="3175" cmpd="sng">
                <a:noFill/>
              </a:ln>
              <a:solidFill>
                <a:srgbClr val="0070C0"/>
              </a:solidFill>
              <a:latin typeface="Aldhabi" pitchFamily="2" charset="-78"/>
              <a:ea typeface="+mj-ea"/>
              <a:cs typeface="Aldhabi" pitchFamily="2" charset="-78"/>
            </a:endParaRPr>
          </a:p>
        </p:txBody>
      </p:sp>
    </p:spTree>
    <p:extLst>
      <p:ext uri="{BB962C8B-B14F-4D97-AF65-F5344CB8AC3E}">
        <p14:creationId xmlns:p14="http://schemas.microsoft.com/office/powerpoint/2010/main" val="1405814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5"/>
                                        </p:tgtEl>
                                        <p:attrNameLst>
                                          <p:attrName>ppt_y</p:attrName>
                                        </p:attrNameLst>
                                      </p:cBhvr>
                                      <p:tavLst>
                                        <p:tav tm="0">
                                          <p:val>
                                            <p:strVal val="#ppt_y"/>
                                          </p:val>
                                        </p:tav>
                                        <p:tav tm="100000">
                                          <p:val>
                                            <p:strVal val="#ppt_y"/>
                                          </p:val>
                                        </p:tav>
                                      </p:tavLst>
                                    </p:anim>
                                    <p:anim calcmode="lin" valueType="num">
                                      <p:cBhvr>
                                        <p:cTn id="16" dur="10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5"/>
                                        </p:tgtEl>
                                      </p:cBhvr>
                                    </p:animEffect>
                                  </p:childTnLst>
                                </p:cTn>
                              </p:par>
                            </p:childTnLst>
                          </p:cTn>
                        </p:par>
                        <p:par>
                          <p:cTn id="19" fill="hold">
                            <p:stCondLst>
                              <p:cond delay="11800"/>
                            </p:stCondLst>
                            <p:childTnLst>
                              <p:par>
                                <p:cTn id="20" presetID="41" presetClass="entr" presetSubtype="0" fill="hold" grpId="0" nodeType="afterEffect">
                                  <p:stCondLst>
                                    <p:cond delay="0"/>
                                  </p:stCondLst>
                                  <p:iterate type="lt">
                                    <p:tmPct val="10000"/>
                                  </p:iterate>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3" dur="1000" fill="hold"/>
                                        <p:tgtEl>
                                          <p:spTgt spid="6"/>
                                        </p:tgtEl>
                                        <p:attrNameLst>
                                          <p:attrName>ppt_y</p:attrName>
                                        </p:attrNameLst>
                                      </p:cBhvr>
                                      <p:tavLst>
                                        <p:tav tm="0">
                                          <p:val>
                                            <p:strVal val="#ppt_y"/>
                                          </p:val>
                                        </p:tav>
                                        <p:tav tm="100000">
                                          <p:val>
                                            <p:strVal val="#ppt_y"/>
                                          </p:val>
                                        </p:tav>
                                      </p:tavLst>
                                    </p:anim>
                                    <p:anim calcmode="lin" valueType="num">
                                      <p:cBhvr>
                                        <p:cTn id="24" dur="10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5" dur="10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6" dur="10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7503" y="1588191"/>
            <a:ext cx="8770513" cy="1775486"/>
          </a:xfrm>
          <a:prstGeom prst="rect">
            <a:avLst/>
          </a:prstGeom>
          <a:noFill/>
        </p:spPr>
        <p:txBody>
          <a:bodyPr wrap="square" rtlCol="0">
            <a:spAutoFit/>
          </a:bodyPr>
          <a:lstStyle/>
          <a:p>
            <a:pPr algn="r" rtl="1">
              <a:lnSpc>
                <a:spcPct val="150000"/>
              </a:lnSpc>
            </a:pPr>
            <a:r>
              <a:rPr lang="ar-DZ" sz="2500" dirty="0" smtClean="0">
                <a:solidFill>
                  <a:srgbClr val="0070C0"/>
                </a:solidFill>
                <a:latin typeface="A Jannat LT" pitchFamily="2" charset="-78"/>
                <a:cs typeface="A Jannat LT" pitchFamily="2" charset="-78"/>
              </a:rPr>
              <a:t>قـاعة</a:t>
            </a:r>
            <a:r>
              <a:rPr lang="ar-DZ" sz="2500" dirty="0" smtClean="0">
                <a:solidFill>
                  <a:srgbClr val="FFFF00"/>
                </a:solidFill>
                <a:latin typeface="A Jannat LT" pitchFamily="2" charset="-78"/>
                <a:cs typeface="A Jannat LT" pitchFamily="2" charset="-78"/>
              </a:rPr>
              <a:t> </a:t>
            </a:r>
            <a:r>
              <a:rPr lang="ar-DZ" sz="2500" dirty="0">
                <a:solidFill>
                  <a:srgbClr val="0070C0"/>
                </a:solidFill>
                <a:latin typeface="A Jannat LT" pitchFamily="2" charset="-78"/>
                <a:cs typeface="A Jannat LT" pitchFamily="2" charset="-78"/>
              </a:rPr>
              <a:t>المعلوماتية</a:t>
            </a:r>
            <a:r>
              <a:rPr lang="ar-DZ" sz="2500" dirty="0">
                <a:solidFill>
                  <a:srgbClr val="FFFF00"/>
                </a:solidFill>
                <a:latin typeface="A Jannat LT" pitchFamily="2" charset="-78"/>
                <a:cs typeface="A Jannat LT" pitchFamily="2" charset="-78"/>
              </a:rPr>
              <a:t> </a:t>
            </a:r>
            <a:r>
              <a:rPr lang="ar-DZ" sz="2500" dirty="0">
                <a:latin typeface="A Jannat LT" pitchFamily="2" charset="-78"/>
                <a:cs typeface="A Jannat LT" pitchFamily="2" charset="-78"/>
              </a:rPr>
              <a:t>هي </a:t>
            </a:r>
            <a:r>
              <a:rPr lang="ar-DZ" sz="2500" dirty="0">
                <a:solidFill>
                  <a:srgbClr val="FF00FF"/>
                </a:solidFill>
                <a:latin typeface="A Jannat LT" pitchFamily="2" charset="-78"/>
                <a:cs typeface="A Jannat LT" pitchFamily="2" charset="-78"/>
              </a:rPr>
              <a:t>مرآتك</a:t>
            </a:r>
            <a:r>
              <a:rPr lang="ar-DZ" sz="2500" dirty="0">
                <a:latin typeface="A Jannat LT" pitchFamily="2" charset="-78"/>
                <a:cs typeface="A Jannat LT" pitchFamily="2" charset="-78"/>
              </a:rPr>
              <a:t> يا </a:t>
            </a:r>
            <a:r>
              <a:rPr lang="ar-DZ" sz="2500" dirty="0" smtClean="0">
                <a:latin typeface="A Jannat LT" pitchFamily="2" charset="-78"/>
                <a:cs typeface="A Jannat LT" pitchFamily="2" charset="-78"/>
              </a:rPr>
              <a:t>أستاذي ,</a:t>
            </a:r>
            <a:r>
              <a:rPr lang="ar-DZ" sz="2500" dirty="0" smtClean="0">
                <a:solidFill>
                  <a:srgbClr val="FF00FF"/>
                </a:solidFill>
                <a:latin typeface="A Jannat LT" pitchFamily="2" charset="-78"/>
                <a:cs typeface="A Jannat LT" pitchFamily="2" charset="-78"/>
              </a:rPr>
              <a:t>جمـــالها</a:t>
            </a:r>
            <a:r>
              <a:rPr lang="ar-DZ" sz="2500" dirty="0" smtClean="0">
                <a:latin typeface="A Jannat LT" pitchFamily="2" charset="-78"/>
                <a:cs typeface="A Jannat LT" pitchFamily="2" charset="-78"/>
              </a:rPr>
              <a:t> </a:t>
            </a:r>
            <a:r>
              <a:rPr lang="ar-DZ" sz="2500" dirty="0">
                <a:latin typeface="A Jannat LT" pitchFamily="2" charset="-78"/>
                <a:cs typeface="A Jannat LT" pitchFamily="2" charset="-78"/>
              </a:rPr>
              <a:t>من جمالك ،</a:t>
            </a:r>
            <a:r>
              <a:rPr lang="ar-DZ" sz="2500" dirty="0">
                <a:solidFill>
                  <a:srgbClr val="FF00FF"/>
                </a:solidFill>
                <a:latin typeface="A Jannat LT" pitchFamily="2" charset="-78"/>
                <a:cs typeface="A Jannat LT" pitchFamily="2" charset="-78"/>
              </a:rPr>
              <a:t>بهاؤها</a:t>
            </a:r>
            <a:r>
              <a:rPr lang="ar-DZ" sz="2500" dirty="0">
                <a:latin typeface="A Jannat LT" pitchFamily="2" charset="-78"/>
                <a:cs typeface="A Jannat LT" pitchFamily="2" charset="-78"/>
              </a:rPr>
              <a:t> من خفة </a:t>
            </a:r>
            <a:r>
              <a:rPr lang="ar-DZ" sz="2500" dirty="0" smtClean="0">
                <a:latin typeface="A Jannat LT" pitchFamily="2" charset="-78"/>
                <a:cs typeface="A Jannat LT" pitchFamily="2" charset="-78"/>
              </a:rPr>
              <a:t>روحك. فكل </a:t>
            </a:r>
            <a:r>
              <a:rPr lang="ar-DZ" sz="2500" dirty="0">
                <a:latin typeface="A Jannat LT" pitchFamily="2" charset="-78"/>
                <a:cs typeface="A Jannat LT" pitchFamily="2" charset="-78"/>
              </a:rPr>
              <a:t>مجهود </a:t>
            </a:r>
            <a:r>
              <a:rPr lang="ar-DZ" sz="2500" dirty="0" smtClean="0">
                <a:latin typeface="A Jannat LT" pitchFamily="2" charset="-78"/>
                <a:cs typeface="A Jannat LT" pitchFamily="2" charset="-78"/>
              </a:rPr>
              <a:t>تضعـه </a:t>
            </a:r>
            <a:r>
              <a:rPr lang="ar-DZ" sz="2500" dirty="0">
                <a:latin typeface="A Jannat LT" pitchFamily="2" charset="-78"/>
                <a:cs typeface="A Jannat LT" pitchFamily="2" charset="-78"/>
              </a:rPr>
              <a:t>في عملك لن يضيع سدى ،حتما سيعود عليك بطريقة أو بأخرى </a:t>
            </a:r>
            <a:r>
              <a:rPr lang="ar-DZ" sz="2500" dirty="0" smtClean="0">
                <a:latin typeface="A Jannat LT" pitchFamily="2" charset="-78"/>
                <a:cs typeface="A Jannat LT" pitchFamily="2" charset="-78"/>
              </a:rPr>
              <a:t>.</a:t>
            </a:r>
          </a:p>
        </p:txBody>
      </p:sp>
      <p:sp>
        <p:nvSpPr>
          <p:cNvPr id="3" name="Rectangle 1"/>
          <p:cNvSpPr txBox="1">
            <a:spLocks/>
          </p:cNvSpPr>
          <p:nvPr/>
        </p:nvSpPr>
        <p:spPr>
          <a:xfrm>
            <a:off x="3059832" y="88610"/>
            <a:ext cx="2411760" cy="1114988"/>
          </a:xfrm>
          <a:prstGeom prst="rect">
            <a:avLst/>
          </a:prstGeom>
          <a:effectLst/>
        </p:spPr>
        <p:txBody>
          <a:bodyPr vert="horz" lIns="91440" tIns="45720" rIns="91440" bIns="45720" rtlCol="0" anchor="ctr">
            <a:noAutofit/>
          </a:bodyPr>
          <a:lstStyle>
            <a:lvl1pPr algn="l" defTabSz="342900" rtl="1" eaLnBrk="1" latinLnBrk="0" hangingPunct="1">
              <a:spcBef>
                <a:spcPct val="0"/>
              </a:spcBef>
              <a:buNone/>
              <a:defRPr sz="2700" kern="1200" cap="all">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DZ" sz="8000" dirty="0" smtClean="0">
                <a:solidFill>
                  <a:srgbClr val="FF0000"/>
                </a:solidFill>
                <a:latin typeface="Aldhabi" pitchFamily="2" charset="-78"/>
                <a:cs typeface="Aldhabi" pitchFamily="2" charset="-78"/>
              </a:rPr>
              <a:t>في الختام</a:t>
            </a:r>
            <a:endParaRPr lang="fr-FR" sz="8000" dirty="0">
              <a:solidFill>
                <a:srgbClr val="FFFF00"/>
              </a:solidFill>
              <a:latin typeface="Aldhabi" pitchFamily="2" charset="-78"/>
              <a:cs typeface="Aldhabi" pitchFamily="2" charset="-78"/>
            </a:endParaRPr>
          </a:p>
        </p:txBody>
      </p:sp>
      <p:sp>
        <p:nvSpPr>
          <p:cNvPr id="2" name="ZoneTexte 1"/>
          <p:cNvSpPr txBox="1"/>
          <p:nvPr/>
        </p:nvSpPr>
        <p:spPr>
          <a:xfrm>
            <a:off x="203548" y="3507854"/>
            <a:ext cx="8928992" cy="861774"/>
          </a:xfrm>
          <a:prstGeom prst="rect">
            <a:avLst/>
          </a:prstGeom>
          <a:noFill/>
        </p:spPr>
        <p:txBody>
          <a:bodyPr wrap="square" rtlCol="1">
            <a:spAutoFit/>
          </a:bodyPr>
          <a:lstStyle/>
          <a:p>
            <a:pPr algn="ctr" rtl="1"/>
            <a:r>
              <a:rPr lang="ar-DZ" sz="2500" dirty="0">
                <a:solidFill>
                  <a:srgbClr val="0070C0"/>
                </a:solidFill>
                <a:latin typeface="A Jannat LT" pitchFamily="2" charset="-78"/>
                <a:cs typeface="A Jannat LT" pitchFamily="2" charset="-78"/>
              </a:rPr>
              <a:t> </a:t>
            </a:r>
            <a:r>
              <a:rPr lang="ar-DZ" sz="2500" dirty="0">
                <a:solidFill>
                  <a:srgbClr val="0070C0"/>
                </a:solidFill>
                <a:latin typeface="A Jannat LT" pitchFamily="2" charset="-78"/>
                <a:cs typeface="A Jannat LT" pitchFamily="2" charset="-78"/>
              </a:rPr>
              <a:t> </a:t>
            </a:r>
            <a:r>
              <a:rPr lang="ar-DZ" sz="2500" dirty="0" smtClean="0">
                <a:solidFill>
                  <a:srgbClr val="00B050"/>
                </a:solidFill>
                <a:latin typeface="A Jannat LT" pitchFamily="2" charset="-78"/>
                <a:cs typeface="A Jannat LT" pitchFamily="2" charset="-78"/>
              </a:rPr>
              <a:t>ضع بصمتك </a:t>
            </a:r>
            <a:r>
              <a:rPr lang="ar-DZ" sz="2500" dirty="0">
                <a:solidFill>
                  <a:srgbClr val="00B050"/>
                </a:solidFill>
                <a:latin typeface="A Jannat LT" pitchFamily="2" charset="-78"/>
                <a:cs typeface="A Jannat LT" pitchFamily="2" charset="-78"/>
              </a:rPr>
              <a:t>في مؤسستك وكن فخرا لنفسك أولا و لتلاميذك </a:t>
            </a:r>
            <a:endParaRPr lang="ar-DZ" sz="2500" dirty="0" smtClean="0">
              <a:solidFill>
                <a:srgbClr val="00B050"/>
              </a:solidFill>
              <a:latin typeface="A Jannat LT" pitchFamily="2" charset="-78"/>
              <a:cs typeface="A Jannat LT" pitchFamily="2" charset="-78"/>
            </a:endParaRPr>
          </a:p>
          <a:p>
            <a:pPr algn="ctr" rtl="1"/>
            <a:r>
              <a:rPr lang="ar-DZ" sz="2500" dirty="0" smtClean="0">
                <a:solidFill>
                  <a:srgbClr val="FF00FF"/>
                </a:solidFill>
                <a:latin typeface="A Jannat LT" pitchFamily="2" charset="-78"/>
                <a:cs typeface="A Jannat LT" pitchFamily="2" charset="-78"/>
              </a:rPr>
              <a:t>أهم </a:t>
            </a:r>
            <a:r>
              <a:rPr lang="ar-DZ" sz="2500" dirty="0">
                <a:solidFill>
                  <a:srgbClr val="FF00FF"/>
                </a:solidFill>
                <a:latin typeface="A Jannat LT" pitchFamily="2" charset="-78"/>
                <a:cs typeface="A Jannat LT" pitchFamily="2" charset="-78"/>
              </a:rPr>
              <a:t>شيء في عملك النية الصادقة والإخلاص لله </a:t>
            </a:r>
            <a:r>
              <a:rPr lang="ar-DZ" dirty="0">
                <a:solidFill>
                  <a:srgbClr val="99FF33"/>
                </a:solidFill>
                <a:latin typeface="A Jannat LT" pitchFamily="2" charset="-78"/>
                <a:cs typeface="A Jannat LT" pitchFamily="2" charset="-78"/>
              </a:rPr>
              <a:t>.</a:t>
            </a:r>
            <a:endParaRPr lang="ar-DZ" dirty="0"/>
          </a:p>
        </p:txBody>
      </p:sp>
    </p:spTree>
    <p:extLst>
      <p:ext uri="{BB962C8B-B14F-4D97-AF65-F5344CB8AC3E}">
        <p14:creationId xmlns:p14="http://schemas.microsoft.com/office/powerpoint/2010/main" val="40914882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4"/>
                                        </p:tgtEl>
                                        <p:attrNameLst>
                                          <p:attrName>ppt_y</p:attrName>
                                        </p:attrNameLst>
                                      </p:cBhvr>
                                      <p:tavLst>
                                        <p:tav tm="0">
                                          <p:val>
                                            <p:strVal val="#ppt_y"/>
                                          </p:val>
                                        </p:tav>
                                        <p:tav tm="100000">
                                          <p:val>
                                            <p:strVal val="#ppt_y"/>
                                          </p:val>
                                        </p:tav>
                                      </p:tavLst>
                                    </p:anim>
                                    <p:anim calcmode="lin" valueType="num">
                                      <p:cBhvr>
                                        <p:cTn id="16" dur="10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4"/>
                                        </p:tgtEl>
                                      </p:cBhvr>
                                    </p:animEffect>
                                  </p:childTnLst>
                                </p:cTn>
                              </p:par>
                            </p:childTnLst>
                          </p:cTn>
                        </p:par>
                        <p:par>
                          <p:cTn id="19" fill="hold">
                            <p:stCondLst>
                              <p:cond delay="14000"/>
                            </p:stCondLst>
                            <p:childTnLst>
                              <p:par>
                                <p:cTn id="20" presetID="53"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3250" fill="hold"/>
                                        <p:tgtEl>
                                          <p:spTgt spid="2"/>
                                        </p:tgtEl>
                                        <p:attrNameLst>
                                          <p:attrName>ppt_w</p:attrName>
                                        </p:attrNameLst>
                                      </p:cBhvr>
                                      <p:tavLst>
                                        <p:tav tm="0">
                                          <p:val>
                                            <p:fltVal val="0"/>
                                          </p:val>
                                        </p:tav>
                                        <p:tav tm="100000">
                                          <p:val>
                                            <p:strVal val="#ppt_w"/>
                                          </p:val>
                                        </p:tav>
                                      </p:tavLst>
                                    </p:anim>
                                    <p:anim calcmode="lin" valueType="num">
                                      <p:cBhvr>
                                        <p:cTn id="23" dur="3250" fill="hold"/>
                                        <p:tgtEl>
                                          <p:spTgt spid="2"/>
                                        </p:tgtEl>
                                        <p:attrNameLst>
                                          <p:attrName>ppt_h</p:attrName>
                                        </p:attrNameLst>
                                      </p:cBhvr>
                                      <p:tavLst>
                                        <p:tav tm="0">
                                          <p:val>
                                            <p:fltVal val="0"/>
                                          </p:val>
                                        </p:tav>
                                        <p:tav tm="100000">
                                          <p:val>
                                            <p:strVal val="#ppt_h"/>
                                          </p:val>
                                        </p:tav>
                                      </p:tavLst>
                                    </p:anim>
                                    <p:animEffect transition="in" filter="fade">
                                      <p:cBhvr>
                                        <p:cTn id="24" dur="3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347614"/>
            <a:ext cx="8306121" cy="3065512"/>
          </a:xfrm>
        </p:spPr>
        <p:txBody>
          <a:bodyPr>
            <a:normAutofit/>
          </a:bodyPr>
          <a:lstStyle/>
          <a:p>
            <a:pPr algn="ctr"/>
            <a:r>
              <a:rPr lang="ar-DZ" cap="none" dirty="0" smtClean="0">
                <a:latin typeface="A Jannat LT" pitchFamily="2" charset="-78"/>
                <a:ea typeface="+mn-ea"/>
                <a:cs typeface="A Jannat LT" pitchFamily="2" charset="-78"/>
              </a:rPr>
              <a:t>ورغم  أن جل مخابر المعلوماتية في أرض الواقع بعيدة كل البعد عن هذا . فعلى الأستاذ </a:t>
            </a:r>
            <a:r>
              <a:rPr lang="ar-DZ" cap="none" dirty="0" smtClean="0">
                <a:solidFill>
                  <a:srgbClr val="FF00FF"/>
                </a:solidFill>
                <a:latin typeface="A Jannat LT" pitchFamily="2" charset="-78"/>
                <a:ea typeface="+mn-ea"/>
                <a:cs typeface="A Jannat LT" pitchFamily="2" charset="-78"/>
              </a:rPr>
              <a:t>أن لا يفشل وأن يكافح من أجل تجسيد  المشروع ببدل مجهوداته و بالإلحاح المتواصل على الإدارة وباطلاع السيد المفتش عن كل صغيرة وكبيرة</a:t>
            </a:r>
            <a:endParaRPr lang="ar-DZ" cap="none" dirty="0">
              <a:solidFill>
                <a:srgbClr val="FF00FF"/>
              </a:solidFill>
              <a:latin typeface="A Jannat LT" pitchFamily="2" charset="-78"/>
              <a:ea typeface="+mn-ea"/>
              <a:cs typeface="A Jannat LT" pitchFamily="2" charset="-78"/>
            </a:endParaRPr>
          </a:p>
        </p:txBody>
      </p:sp>
      <p:sp>
        <p:nvSpPr>
          <p:cNvPr id="7" name="Rectangle 1"/>
          <p:cNvSpPr txBox="1">
            <a:spLocks/>
          </p:cNvSpPr>
          <p:nvPr/>
        </p:nvSpPr>
        <p:spPr>
          <a:xfrm>
            <a:off x="1763688" y="88610"/>
            <a:ext cx="4536504" cy="1475028"/>
          </a:xfrm>
          <a:prstGeom prst="rect">
            <a:avLst/>
          </a:prstGeom>
          <a:effectLst/>
        </p:spPr>
        <p:txBody>
          <a:bodyPr vert="horz" lIns="91440" tIns="45720" rIns="91440" bIns="45720" rtlCol="0" anchor="ctr">
            <a:noAutofit/>
          </a:bodyPr>
          <a:lstStyle>
            <a:lvl1pPr algn="l" defTabSz="342900" rtl="1" eaLnBrk="1" latinLnBrk="0" hangingPunct="1">
              <a:spcBef>
                <a:spcPct val="0"/>
              </a:spcBef>
              <a:buNone/>
              <a:defRPr sz="2700" kern="1200" cap="all">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DZ" sz="8800" dirty="0" smtClean="0">
                <a:solidFill>
                  <a:srgbClr val="FF0000"/>
                </a:solidFill>
                <a:latin typeface="Aldhabi" pitchFamily="2" charset="-78"/>
                <a:cs typeface="Aldhabi" pitchFamily="2" charset="-78"/>
              </a:rPr>
              <a:t>كلمة لابد منها</a:t>
            </a:r>
            <a:endParaRPr lang="fr-FR" sz="8800" dirty="0">
              <a:solidFill>
                <a:srgbClr val="FFFF00"/>
              </a:solidFill>
              <a:latin typeface="Aldhabi" pitchFamily="2" charset="-78"/>
              <a:cs typeface="Aldhabi" pitchFamily="2" charset="-78"/>
            </a:endParaRPr>
          </a:p>
        </p:txBody>
      </p:sp>
    </p:spTree>
    <p:extLst>
      <p:ext uri="{BB962C8B-B14F-4D97-AF65-F5344CB8AC3E}">
        <p14:creationId xmlns:p14="http://schemas.microsoft.com/office/powerpoint/2010/main" val="2396835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2"/>
                                        </p:tgtEl>
                                        <p:attrNameLst>
                                          <p:attrName>ppt_y</p:attrName>
                                        </p:attrNameLst>
                                      </p:cBhvr>
                                      <p:tavLst>
                                        <p:tav tm="0">
                                          <p:val>
                                            <p:strVal val="#ppt_y"/>
                                          </p:val>
                                        </p:tav>
                                        <p:tav tm="100000">
                                          <p:val>
                                            <p:strVal val="#ppt_y"/>
                                          </p:val>
                                        </p:tav>
                                      </p:tavLst>
                                    </p:anim>
                                    <p:anim calcmode="lin" valueType="num">
                                      <p:cBhvr>
                                        <p:cTn id="16" dur="1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339502"/>
            <a:ext cx="8306121" cy="4289648"/>
          </a:xfrm>
        </p:spPr>
        <p:txBody>
          <a:bodyPr>
            <a:normAutofit/>
          </a:bodyPr>
          <a:lstStyle/>
          <a:p>
            <a:pPr algn="ctr"/>
            <a:r>
              <a:rPr lang="ar-DZ" sz="3600" cap="none" dirty="0" smtClean="0">
                <a:latin typeface="A Jannat LT" pitchFamily="2" charset="-78"/>
                <a:ea typeface="+mn-ea"/>
                <a:cs typeface="A Jannat LT" pitchFamily="2" charset="-78"/>
              </a:rPr>
              <a:t>الموقع الإلكتروني للمفتشية</a:t>
            </a:r>
            <a:br>
              <a:rPr lang="ar-DZ" sz="3600" cap="none" dirty="0" smtClean="0">
                <a:latin typeface="A Jannat LT" pitchFamily="2" charset="-78"/>
                <a:ea typeface="+mn-ea"/>
                <a:cs typeface="A Jannat LT" pitchFamily="2" charset="-78"/>
              </a:rPr>
            </a:br>
            <a:r>
              <a:rPr lang="ar-DZ" sz="3600" cap="none" dirty="0" smtClean="0">
                <a:latin typeface="A Jannat LT" pitchFamily="2" charset="-78"/>
                <a:ea typeface="+mn-ea"/>
                <a:cs typeface="A Jannat LT" pitchFamily="2" charset="-78"/>
              </a:rPr>
              <a:t/>
            </a:r>
            <a:br>
              <a:rPr lang="ar-DZ" sz="3600" cap="none" dirty="0" smtClean="0">
                <a:latin typeface="A Jannat LT" pitchFamily="2" charset="-78"/>
                <a:ea typeface="+mn-ea"/>
                <a:cs typeface="A Jannat LT" pitchFamily="2" charset="-78"/>
              </a:rPr>
            </a:br>
            <a:r>
              <a:rPr lang="fr-FR" sz="3600" cap="none" dirty="0" smtClean="0">
                <a:solidFill>
                  <a:srgbClr val="FF00FF"/>
                </a:solidFill>
                <a:latin typeface="A Jannat LT" pitchFamily="2" charset="-78"/>
                <a:ea typeface="+mn-ea"/>
                <a:cs typeface="A Jannat LT" pitchFamily="2" charset="-78"/>
              </a:rPr>
              <a:t>www.info.ohbrahim.com</a:t>
            </a:r>
            <a:r>
              <a:rPr lang="ar-DZ" sz="3600" cap="none" dirty="0" smtClean="0">
                <a:latin typeface="A Jannat LT" pitchFamily="2" charset="-78"/>
                <a:ea typeface="+mn-ea"/>
                <a:cs typeface="A Jannat LT" pitchFamily="2" charset="-78"/>
              </a:rPr>
              <a:t/>
            </a:r>
            <a:br>
              <a:rPr lang="ar-DZ" sz="3600" cap="none" dirty="0" smtClean="0">
                <a:latin typeface="A Jannat LT" pitchFamily="2" charset="-78"/>
                <a:ea typeface="+mn-ea"/>
                <a:cs typeface="A Jannat LT" pitchFamily="2" charset="-78"/>
              </a:rPr>
            </a:br>
            <a:r>
              <a:rPr lang="ar-DZ" sz="3600" cap="none" dirty="0">
                <a:latin typeface="A Jannat LT" pitchFamily="2" charset="-78"/>
                <a:ea typeface="+mn-ea"/>
                <a:cs typeface="A Jannat LT" pitchFamily="2" charset="-78"/>
              </a:rPr>
              <a:t/>
            </a:r>
            <a:br>
              <a:rPr lang="ar-DZ" sz="3600" cap="none" dirty="0">
                <a:latin typeface="A Jannat LT" pitchFamily="2" charset="-78"/>
                <a:ea typeface="+mn-ea"/>
                <a:cs typeface="A Jannat LT" pitchFamily="2" charset="-78"/>
              </a:rPr>
            </a:br>
            <a:r>
              <a:rPr lang="ar-DZ" sz="3600" cap="none" dirty="0" smtClean="0">
                <a:latin typeface="A Jannat LT" pitchFamily="2" charset="-78"/>
                <a:ea typeface="+mn-ea"/>
                <a:cs typeface="A Jannat LT" pitchFamily="2" charset="-78"/>
              </a:rPr>
              <a:t>البريد </a:t>
            </a:r>
            <a:r>
              <a:rPr lang="ar-DZ" sz="3600" cap="none" dirty="0">
                <a:latin typeface="A Jannat LT" pitchFamily="2" charset="-78"/>
                <a:cs typeface="A Jannat LT" pitchFamily="2" charset="-78"/>
              </a:rPr>
              <a:t>الإلكتروني </a:t>
            </a:r>
            <a:r>
              <a:rPr lang="ar-DZ" sz="3600" cap="none" dirty="0" smtClean="0">
                <a:latin typeface="A Jannat LT" pitchFamily="2" charset="-78"/>
                <a:cs typeface="A Jannat LT" pitchFamily="2" charset="-78"/>
              </a:rPr>
              <a:t>للمفتشية</a:t>
            </a:r>
            <a:br>
              <a:rPr lang="ar-DZ" sz="3600" cap="none" dirty="0" smtClean="0">
                <a:latin typeface="A Jannat LT" pitchFamily="2" charset="-78"/>
                <a:cs typeface="A Jannat LT" pitchFamily="2" charset="-78"/>
              </a:rPr>
            </a:br>
            <a:r>
              <a:rPr lang="ar-DZ" sz="3600" cap="none" dirty="0">
                <a:latin typeface="A Jannat LT" pitchFamily="2" charset="-78"/>
                <a:cs typeface="A Jannat LT" pitchFamily="2" charset="-78"/>
              </a:rPr>
              <a:t/>
            </a:r>
            <a:br>
              <a:rPr lang="ar-DZ" sz="3600" cap="none" dirty="0">
                <a:latin typeface="A Jannat LT" pitchFamily="2" charset="-78"/>
                <a:cs typeface="A Jannat LT" pitchFamily="2" charset="-78"/>
              </a:rPr>
            </a:br>
            <a:r>
              <a:rPr lang="fr-FR" sz="3600" cap="none" dirty="0" smtClean="0">
                <a:solidFill>
                  <a:srgbClr val="FFFF00"/>
                </a:solidFill>
                <a:latin typeface="A Jannat LT" pitchFamily="2" charset="-78"/>
                <a:cs typeface="A Jannat LT" pitchFamily="2" charset="-78"/>
              </a:rPr>
              <a:t> </a:t>
            </a:r>
            <a:r>
              <a:rPr lang="fr-FR" sz="3600" cap="none" dirty="0" smtClean="0">
                <a:solidFill>
                  <a:srgbClr val="FF00FF"/>
                </a:solidFill>
                <a:latin typeface="A Jannat LT" pitchFamily="2" charset="-78"/>
                <a:cs typeface="A Jannat LT" pitchFamily="2" charset="-78"/>
              </a:rPr>
              <a:t>info.inspect30@gmail.com</a:t>
            </a:r>
            <a:endParaRPr lang="ar-DZ" sz="3600" cap="none" dirty="0">
              <a:solidFill>
                <a:srgbClr val="FF00FF"/>
              </a:solidFill>
              <a:latin typeface="A Jannat LT" pitchFamily="2" charset="-78"/>
              <a:ea typeface="+mn-ea"/>
              <a:cs typeface="A Jannat LT" pitchFamily="2" charset="-78"/>
            </a:endParaRPr>
          </a:p>
        </p:txBody>
      </p:sp>
    </p:spTree>
    <p:extLst>
      <p:ext uri="{BB962C8B-B14F-4D97-AF65-F5344CB8AC3E}">
        <p14:creationId xmlns:p14="http://schemas.microsoft.com/office/powerpoint/2010/main" val="34442985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2749813" y="-31355"/>
            <a:ext cx="3709494" cy="707886"/>
          </a:xfrm>
          <a:prstGeom prst="rect">
            <a:avLst/>
          </a:prstGeom>
          <a:noFill/>
        </p:spPr>
        <p:txBody>
          <a:bodyPr wrap="square" rtlCol="1">
            <a:spAutoFit/>
          </a:bodyPr>
          <a:lstStyle/>
          <a:p>
            <a:pPr algn="r" rtl="1"/>
            <a:r>
              <a:rPr lang="ar-SA"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مخطط المخبر</a:t>
            </a:r>
            <a:r>
              <a:rPr lang="fr-FR"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  )</a:t>
            </a:r>
            <a:r>
              <a:rPr lang="ar-SA"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وثيقة رقم</a:t>
            </a:r>
            <a:r>
              <a:rPr lang="fr-FR"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 4</a:t>
            </a:r>
            <a:r>
              <a:rPr lang="ar-DZ"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 )</a:t>
            </a:r>
          </a:p>
        </p:txBody>
      </p:sp>
      <p:sp>
        <p:nvSpPr>
          <p:cNvPr id="201" name="Flèche droite 200">
            <a:hlinkClick r:id="rId4" action="ppaction://hlinksldjump"/>
          </p:cNvPr>
          <p:cNvSpPr/>
          <p:nvPr/>
        </p:nvSpPr>
        <p:spPr>
          <a:xfrm>
            <a:off x="8002124" y="144686"/>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2" name="Imag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756" y="592886"/>
            <a:ext cx="8964488" cy="44206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2000" fill="hold"/>
                                        <p:tgtEl>
                                          <p:spTgt spid="2"/>
                                        </p:tgtEl>
                                        <p:attrNameLst>
                                          <p:attrName>ppt_w</p:attrName>
                                        </p:attrNameLst>
                                      </p:cBhvr>
                                      <p:tavLst>
                                        <p:tav tm="0">
                                          <p:val>
                                            <p:fltVal val="0"/>
                                          </p:val>
                                        </p:tav>
                                        <p:tav tm="100000">
                                          <p:val>
                                            <p:strVal val="#ppt_w"/>
                                          </p:val>
                                        </p:tav>
                                      </p:tavLst>
                                    </p:anim>
                                    <p:anim calcmode="lin" valueType="num">
                                      <p:cBhvr>
                                        <p:cTn id="15" dur="2000" fill="hold"/>
                                        <p:tgtEl>
                                          <p:spTgt spid="2"/>
                                        </p:tgtEl>
                                        <p:attrNameLst>
                                          <p:attrName>ppt_h</p:attrName>
                                        </p:attrNameLst>
                                      </p:cBhvr>
                                      <p:tavLst>
                                        <p:tav tm="0">
                                          <p:val>
                                            <p:fltVal val="0"/>
                                          </p:val>
                                        </p:tav>
                                        <p:tav tm="100000">
                                          <p:val>
                                            <p:strVal val="#ppt_h"/>
                                          </p:val>
                                        </p:tav>
                                      </p:tavLst>
                                    </p:anim>
                                    <p:animEffect transition="in" filter="fade">
                                      <p:cBhvr>
                                        <p:cTn id="1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171450" y="27170"/>
            <a:ext cx="7632847" cy="707886"/>
          </a:xfrm>
          <a:prstGeom prst="rect">
            <a:avLst/>
          </a:prstGeom>
          <a:noFill/>
        </p:spPr>
        <p:txBody>
          <a:bodyPr wrap="square" rtlCol="1">
            <a:spAutoFit/>
          </a:bodyPr>
          <a:lstStyle/>
          <a:p>
            <a:pPr algn="r" rtl="1"/>
            <a:r>
              <a:rPr lang="ar-SA" sz="40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نموذج </a:t>
            </a:r>
            <a:r>
              <a:rPr lang="ar-SA"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مخطط الجلوس </a:t>
            </a:r>
            <a:r>
              <a:rPr lang="fr-FR" sz="40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 -  </a:t>
            </a:r>
            <a:r>
              <a:rPr lang="ar-SA"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خاص </a:t>
            </a:r>
            <a:r>
              <a:rPr lang="ar-SA" sz="40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بالأستاذ</a:t>
            </a:r>
            <a:r>
              <a:rPr lang="fr-FR" sz="40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 -  </a:t>
            </a:r>
            <a:r>
              <a:rPr lang="ar-SA" sz="40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 </a:t>
            </a:r>
            <a:r>
              <a:rPr lang="fr-FR" sz="40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  </a:t>
            </a:r>
            <a:r>
              <a:rPr lang="fr-FR"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a:t>
            </a:r>
            <a:r>
              <a:rPr lang="ar-SA"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وثيقة رقم</a:t>
            </a:r>
            <a:r>
              <a:rPr lang="fr-FR"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 </a:t>
            </a:r>
            <a:r>
              <a:rPr lang="fr-FR" sz="40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 1</a:t>
            </a:r>
            <a:r>
              <a:rPr lang="ar-DZ" sz="40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a:t>
            </a:r>
            <a:endParaRPr lang="ar-DZ"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endParaRPr>
          </a:p>
        </p:txBody>
      </p:sp>
      <p:pic>
        <p:nvPicPr>
          <p:cNvPr id="9" name="Image 8"/>
          <p:cNvPicPr>
            <a:picLocks noChangeAspect="1"/>
          </p:cNvPicPr>
          <p:nvPr/>
        </p:nvPicPr>
        <p:blipFill>
          <a:blip r:embed="rId6"/>
          <a:stretch>
            <a:fillRect/>
          </a:stretch>
        </p:blipFill>
        <p:spPr>
          <a:xfrm>
            <a:off x="342900" y="762226"/>
            <a:ext cx="8477572" cy="4257796"/>
          </a:xfrm>
          <a:prstGeom prst="rect">
            <a:avLst/>
          </a:prstGeom>
        </p:spPr>
      </p:pic>
      <p:sp>
        <p:nvSpPr>
          <p:cNvPr id="14" name="Flèche droite 13">
            <a:hlinkClick r:id="rId7" action="ppaction://hlinksldjump"/>
          </p:cNvPr>
          <p:cNvSpPr/>
          <p:nvPr/>
        </p:nvSpPr>
        <p:spPr>
          <a:xfrm>
            <a:off x="7997372" y="235450"/>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21062246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37" presetClass="entr" presetSubtype="0" fill="hold" grpId="0" nodeType="afterEffect">
                                  <p:stCondLst>
                                    <p:cond delay="0"/>
                                  </p:stCondLst>
                                  <p:childTnLst>
                                    <p:set>
                                      <p:cBhvr>
                                        <p:cTn id="9" dur="1" fill="hold">
                                          <p:stCondLst>
                                            <p:cond delay="0"/>
                                          </p:stCondLst>
                                        </p:cTn>
                                        <p:tgtEl>
                                          <p:spTgt spid="2540"/>
                                        </p:tgtEl>
                                        <p:attrNameLst>
                                          <p:attrName>style.visibility</p:attrName>
                                        </p:attrNameLst>
                                      </p:cBhvr>
                                      <p:to>
                                        <p:strVal val="visible"/>
                                      </p:to>
                                    </p:set>
                                    <p:animEffect transition="in" filter="fade">
                                      <p:cBhvr>
                                        <p:cTn id="10" dur="1000"/>
                                        <p:tgtEl>
                                          <p:spTgt spid="2540"/>
                                        </p:tgtEl>
                                      </p:cBhvr>
                                    </p:animEffect>
                                    <p:anim calcmode="lin" valueType="num">
                                      <p:cBhvr>
                                        <p:cTn id="11" dur="1000" fill="hold"/>
                                        <p:tgtEl>
                                          <p:spTgt spid="2540"/>
                                        </p:tgtEl>
                                        <p:attrNameLst>
                                          <p:attrName>ppt_x</p:attrName>
                                        </p:attrNameLst>
                                      </p:cBhvr>
                                      <p:tavLst>
                                        <p:tav tm="0">
                                          <p:val>
                                            <p:strVal val="#ppt_x"/>
                                          </p:val>
                                        </p:tav>
                                        <p:tav tm="100000">
                                          <p:val>
                                            <p:strVal val="#ppt_x"/>
                                          </p:val>
                                        </p:tav>
                                      </p:tavLst>
                                    </p:anim>
                                    <p:anim calcmode="lin" valueType="num">
                                      <p:cBhvr>
                                        <p:cTn id="12" dur="900" decel="100000" fill="hold"/>
                                        <p:tgtEl>
                                          <p:spTgt spid="2540"/>
                                        </p:tgtEl>
                                        <p:attrNameLst>
                                          <p:attrName>ppt_y</p:attrName>
                                        </p:attrNameLst>
                                      </p:cBhvr>
                                      <p:tavLst>
                                        <p:tav tm="0">
                                          <p:val>
                                            <p:strVal val="#ppt_y+1"/>
                                          </p:val>
                                        </p:tav>
                                        <p:tav tm="100000">
                                          <p:val>
                                            <p:strVal val="#ppt_y-.03"/>
                                          </p:val>
                                        </p:tav>
                                      </p:tavLst>
                                    </p:anim>
                                    <p:anim calcmode="lin" valueType="num">
                                      <p:cBhvr>
                                        <p:cTn id="13"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2000" fill="hold"/>
                                        <p:tgtEl>
                                          <p:spTgt spid="9"/>
                                        </p:tgtEl>
                                        <p:attrNameLst>
                                          <p:attrName>ppt_w</p:attrName>
                                        </p:attrNameLst>
                                      </p:cBhvr>
                                      <p:tavLst>
                                        <p:tav tm="0">
                                          <p:val>
                                            <p:fltVal val="0"/>
                                          </p:val>
                                        </p:tav>
                                        <p:tav tm="100000">
                                          <p:val>
                                            <p:strVal val="#ppt_w"/>
                                          </p:val>
                                        </p:tav>
                                      </p:tavLst>
                                    </p:anim>
                                    <p:anim calcmode="lin" valueType="num">
                                      <p:cBhvr>
                                        <p:cTn id="18" dur="2000" fill="hold"/>
                                        <p:tgtEl>
                                          <p:spTgt spid="9"/>
                                        </p:tgtEl>
                                        <p:attrNameLst>
                                          <p:attrName>ppt_h</p:attrName>
                                        </p:attrNameLst>
                                      </p:cBhvr>
                                      <p:tavLst>
                                        <p:tav tm="0">
                                          <p:val>
                                            <p:fltVal val="0"/>
                                          </p:val>
                                        </p:tav>
                                        <p:tav tm="100000">
                                          <p:val>
                                            <p:strVal val="#ppt_h"/>
                                          </p:val>
                                        </p:tav>
                                      </p:tavLst>
                                    </p:anim>
                                    <p:animEffect transition="in" filter="fade">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2"/>
                </p:tgtEl>
              </p:cMediaNode>
            </p:audio>
          </p:childTnLst>
        </p:cTn>
      </p:par>
    </p:tnLst>
    <p:bldLst>
      <p:bldP spid="254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171268" y="-1"/>
            <a:ext cx="7549200" cy="707886"/>
          </a:xfrm>
          <a:prstGeom prst="rect">
            <a:avLst/>
          </a:prstGeom>
          <a:noFill/>
        </p:spPr>
        <p:txBody>
          <a:bodyPr wrap="square" rtlCol="1">
            <a:spAutoFit/>
          </a:bodyPr>
          <a:lstStyle/>
          <a:p>
            <a:pPr algn="r" rtl="1"/>
            <a:r>
              <a:rPr lang="ar-DZ"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نموذج مخطط الجلوس – خاص بالمحطات </a:t>
            </a:r>
            <a:r>
              <a:rPr lang="ar-DZ" sz="40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 وثيقة </a:t>
            </a:r>
            <a:r>
              <a:rPr lang="ar-DZ"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رقم </a:t>
            </a:r>
            <a:r>
              <a:rPr lang="ar-DZ" sz="40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 </a:t>
            </a:r>
            <a:r>
              <a:rPr lang="ar-DZ" sz="32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2 </a:t>
            </a:r>
            <a:r>
              <a:rPr lang="ar-DZ"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a:t>
            </a:r>
          </a:p>
        </p:txBody>
      </p:sp>
      <p:sp>
        <p:nvSpPr>
          <p:cNvPr id="14" name="ZoneTexte 13"/>
          <p:cNvSpPr txBox="1"/>
          <p:nvPr/>
        </p:nvSpPr>
        <p:spPr>
          <a:xfrm>
            <a:off x="3275856" y="576262"/>
            <a:ext cx="2448272" cy="707886"/>
          </a:xfrm>
          <a:prstGeom prst="rect">
            <a:avLst/>
          </a:prstGeom>
          <a:noFill/>
        </p:spPr>
        <p:txBody>
          <a:bodyPr wrap="square" rtlCol="1">
            <a:spAutoFit/>
          </a:bodyPr>
          <a:lstStyle/>
          <a:p>
            <a:pPr algn="r" rtl="1"/>
            <a:r>
              <a:rPr lang="ar-DZ" sz="4000" cap="all" dirty="0" smtClean="0">
                <a:ln w="3175" cmpd="sng">
                  <a:noFill/>
                </a:ln>
                <a:solidFill>
                  <a:srgbClr val="0070C0"/>
                </a:solidFill>
                <a:latin typeface="_PDMS_Saleem_QuranFont" panose="02010000000000000000" pitchFamily="2" charset="-78"/>
                <a:ea typeface="+mj-ea"/>
                <a:cs typeface="_PDMS_Saleem_QuranFont" panose="02010000000000000000" pitchFamily="2" charset="-78"/>
              </a:rPr>
              <a:t>المحطة رقم: 01</a:t>
            </a:r>
            <a:endParaRPr lang="ar-DZ" sz="4000" cap="all" dirty="0">
              <a:ln w="3175" cmpd="sng">
                <a:noFill/>
              </a:ln>
              <a:solidFill>
                <a:srgbClr val="0070C0"/>
              </a:solidFill>
              <a:latin typeface="_PDMS_Saleem_QuranFont" panose="02010000000000000000" pitchFamily="2" charset="-78"/>
              <a:ea typeface="+mj-ea"/>
              <a:cs typeface="_PDMS_Saleem_QuranFont" panose="02010000000000000000" pitchFamily="2" charset="-78"/>
            </a:endParaRPr>
          </a:p>
        </p:txBody>
      </p:sp>
      <p:pic>
        <p:nvPicPr>
          <p:cNvPr id="2" name="Image 1"/>
          <p:cNvPicPr>
            <a:picLocks noChangeAspect="1"/>
          </p:cNvPicPr>
          <p:nvPr/>
        </p:nvPicPr>
        <p:blipFill>
          <a:blip r:embed="rId4"/>
          <a:stretch>
            <a:fillRect/>
          </a:stretch>
        </p:blipFill>
        <p:spPr>
          <a:xfrm>
            <a:off x="467544" y="1284147"/>
            <a:ext cx="8136904" cy="3620001"/>
          </a:xfrm>
          <a:prstGeom prst="rect">
            <a:avLst/>
          </a:prstGeom>
        </p:spPr>
      </p:pic>
      <p:sp>
        <p:nvSpPr>
          <p:cNvPr id="15" name="Flèche droite 14">
            <a:hlinkClick r:id="rId5" action="ppaction://hlinksldjump"/>
          </p:cNvPr>
          <p:cNvSpPr/>
          <p:nvPr/>
        </p:nvSpPr>
        <p:spPr>
          <a:xfrm>
            <a:off x="8000186" y="517494"/>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13314047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900" decel="100000" fill="hold"/>
                                        <p:tgtEl>
                                          <p:spTgt spid="14"/>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2000" fill="hold"/>
                                        <p:tgtEl>
                                          <p:spTgt spid="2"/>
                                        </p:tgtEl>
                                        <p:attrNameLst>
                                          <p:attrName>ppt_w</p:attrName>
                                        </p:attrNameLst>
                                      </p:cBhvr>
                                      <p:tavLst>
                                        <p:tav tm="0">
                                          <p:val>
                                            <p:fltVal val="0"/>
                                          </p:val>
                                        </p:tav>
                                        <p:tav tm="100000">
                                          <p:val>
                                            <p:strVal val="#ppt_w"/>
                                          </p:val>
                                        </p:tav>
                                      </p:tavLst>
                                    </p:anim>
                                    <p:anim calcmode="lin" valueType="num">
                                      <p:cBhvr>
                                        <p:cTn id="22" dur="2000" fill="hold"/>
                                        <p:tgtEl>
                                          <p:spTgt spid="2"/>
                                        </p:tgtEl>
                                        <p:attrNameLst>
                                          <p:attrName>ppt_h</p:attrName>
                                        </p:attrNameLst>
                                      </p:cBhvr>
                                      <p:tavLst>
                                        <p:tav tm="0">
                                          <p:val>
                                            <p:fltVal val="0"/>
                                          </p:val>
                                        </p:tav>
                                        <p:tav tm="100000">
                                          <p:val>
                                            <p:strVal val="#ppt_h"/>
                                          </p:val>
                                        </p:tav>
                                      </p:tavLst>
                                    </p:anim>
                                    <p:animEffect transition="in" filter="fade">
                                      <p:cBhvr>
                                        <p:cTn id="2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2555776" y="0"/>
            <a:ext cx="3660768" cy="707886"/>
          </a:xfrm>
          <a:prstGeom prst="rect">
            <a:avLst/>
          </a:prstGeom>
          <a:noFill/>
        </p:spPr>
        <p:txBody>
          <a:bodyPr wrap="square" rtlCol="1">
            <a:spAutoFit/>
          </a:bodyPr>
          <a:lstStyle/>
          <a:p>
            <a:pPr algn="r" rtl="1"/>
            <a:r>
              <a:rPr lang="ar-DZ"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rPr>
              <a:t>سجل </a:t>
            </a:r>
            <a:r>
              <a:rPr lang="ar-DZ" sz="40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المخبر ( وثيقة   رقم </a:t>
            </a:r>
            <a:r>
              <a:rPr lang="ar-DZ" sz="32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3</a:t>
            </a:r>
            <a:r>
              <a:rPr lang="ar-DZ" sz="4000" cap="all" dirty="0" smtClean="0">
                <a:ln w="3175" cmpd="sng">
                  <a:noFill/>
                </a:ln>
                <a:solidFill>
                  <a:srgbClr val="FF00FF"/>
                </a:solidFill>
                <a:latin typeface="_PDMS_Saleem_QuranFont" panose="02010000000000000000" pitchFamily="2" charset="-78"/>
                <a:ea typeface="+mj-ea"/>
                <a:cs typeface="_PDMS_Saleem_QuranFont" panose="02010000000000000000" pitchFamily="2" charset="-78"/>
              </a:rPr>
              <a:t> )</a:t>
            </a:r>
            <a:endParaRPr lang="ar-DZ"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endParaRPr>
          </a:p>
        </p:txBody>
      </p:sp>
      <p:pic>
        <p:nvPicPr>
          <p:cNvPr id="3" name="Image 2"/>
          <p:cNvPicPr>
            <a:picLocks noChangeAspect="1"/>
          </p:cNvPicPr>
          <p:nvPr/>
        </p:nvPicPr>
        <p:blipFill>
          <a:blip r:embed="rId4"/>
          <a:stretch>
            <a:fillRect/>
          </a:stretch>
        </p:blipFill>
        <p:spPr>
          <a:xfrm>
            <a:off x="342900" y="915566"/>
            <a:ext cx="8477572" cy="3960440"/>
          </a:xfrm>
          <a:prstGeom prst="rect">
            <a:avLst/>
          </a:prstGeom>
        </p:spPr>
      </p:pic>
      <p:sp>
        <p:nvSpPr>
          <p:cNvPr id="2" name="Flèche droite 1">
            <a:hlinkClick r:id="rId5" action="ppaction://hlinksldjump"/>
          </p:cNvPr>
          <p:cNvSpPr/>
          <p:nvPr/>
        </p:nvSpPr>
        <p:spPr>
          <a:xfrm>
            <a:off x="7997372" y="235450"/>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34994099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fltVal val="0"/>
                                          </p:val>
                                        </p:tav>
                                        <p:tav tm="100000">
                                          <p:val>
                                            <p:strVal val="#ppt_w"/>
                                          </p:val>
                                        </p:tav>
                                      </p:tavLst>
                                    </p:anim>
                                    <p:anim calcmode="lin" valueType="num">
                                      <p:cBhvr>
                                        <p:cTn id="15" dur="2000" fill="hold"/>
                                        <p:tgtEl>
                                          <p:spTgt spid="3"/>
                                        </p:tgtEl>
                                        <p:attrNameLst>
                                          <p:attrName>ppt_h</p:attrName>
                                        </p:attrNameLst>
                                      </p:cBhvr>
                                      <p:tavLst>
                                        <p:tav tm="0">
                                          <p:val>
                                            <p:fltVal val="0"/>
                                          </p:val>
                                        </p:tav>
                                        <p:tav tm="100000">
                                          <p:val>
                                            <p:strVal val="#ppt_h"/>
                                          </p:val>
                                        </p:tav>
                                      </p:tavLst>
                                    </p:anim>
                                    <p:animEffect transition="in" filter="fade">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750799" y="43266"/>
            <a:ext cx="6838528" cy="707886"/>
          </a:xfrm>
          <a:prstGeom prst="rect">
            <a:avLst/>
          </a:prstGeom>
          <a:noFill/>
        </p:spPr>
        <p:txBody>
          <a:bodyPr wrap="square" rtlCol="1">
            <a:spAutoFit/>
          </a:bodyPr>
          <a:lstStyle/>
          <a:p>
            <a:pPr rtl="1"/>
            <a:r>
              <a:rPr lang="fr-FR" sz="4000" dirty="0" err="1">
                <a:solidFill>
                  <a:srgbClr val="FF00FF"/>
                </a:solidFill>
                <a:latin typeface="A Jannat LT" pitchFamily="2" charset="-78"/>
                <a:cs typeface="A Jannat LT" pitchFamily="2" charset="-78"/>
              </a:rPr>
              <a:t>Classroom</a:t>
            </a:r>
            <a:r>
              <a:rPr lang="fr-FR" sz="4000" dirty="0">
                <a:solidFill>
                  <a:srgbClr val="FF00FF"/>
                </a:solidFill>
                <a:latin typeface="A Jannat LT" pitchFamily="2" charset="-78"/>
                <a:cs typeface="A Jannat LT" pitchFamily="2" charset="-78"/>
              </a:rPr>
              <a:t> </a:t>
            </a:r>
            <a:r>
              <a:rPr lang="fr-FR" sz="4000" dirty="0" err="1">
                <a:solidFill>
                  <a:srgbClr val="FF00FF"/>
                </a:solidFill>
                <a:latin typeface="A Jannat LT" pitchFamily="2" charset="-78"/>
                <a:cs typeface="A Jannat LT" pitchFamily="2" charset="-78"/>
              </a:rPr>
              <a:t>Spy</a:t>
            </a:r>
            <a:r>
              <a:rPr lang="fr-FR" sz="4000" dirty="0">
                <a:solidFill>
                  <a:srgbClr val="FF00FF"/>
                </a:solidFill>
                <a:latin typeface="A Jannat LT" pitchFamily="2" charset="-78"/>
                <a:cs typeface="A Jannat LT" pitchFamily="2" charset="-78"/>
              </a:rPr>
              <a:t> Professional</a:t>
            </a:r>
            <a:endParaRPr lang="ar-DZ"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endParaRPr>
          </a:p>
        </p:txBody>
      </p:sp>
      <p:sp>
        <p:nvSpPr>
          <p:cNvPr id="2" name="Flèche droite 1">
            <a:hlinkClick r:id="rId4" action="ppaction://hlinksldjump"/>
          </p:cNvPr>
          <p:cNvSpPr/>
          <p:nvPr/>
        </p:nvSpPr>
        <p:spPr>
          <a:xfrm>
            <a:off x="7997372" y="235450"/>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706" y="794418"/>
            <a:ext cx="8126742" cy="4089993"/>
          </a:xfrm>
          <a:prstGeom prst="rect">
            <a:avLst/>
          </a:prstGeom>
        </p:spPr>
      </p:pic>
    </p:spTree>
    <p:extLst>
      <p:ext uri="{BB962C8B-B14F-4D97-AF65-F5344CB8AC3E}">
        <p14:creationId xmlns:p14="http://schemas.microsoft.com/office/powerpoint/2010/main" val="33433926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fltVal val="0"/>
                                          </p:val>
                                        </p:tav>
                                        <p:tav tm="100000">
                                          <p:val>
                                            <p:strVal val="#ppt_w"/>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Effect transition="in" filter="fade">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4067943" y="514350"/>
            <a:ext cx="4244069" cy="1337320"/>
          </a:xfrm>
        </p:spPr>
        <p:txBody>
          <a:bodyPr>
            <a:normAutofit/>
          </a:bodyPr>
          <a:lstStyle/>
          <a:p>
            <a:pPr algn="r"/>
            <a:r>
              <a:rPr lang="ar-DZ" sz="8000" dirty="0" smtClean="0">
                <a:solidFill>
                  <a:srgbClr val="FF0000"/>
                </a:solidFill>
                <a:latin typeface="Aldhabi" pitchFamily="2" charset="-78"/>
                <a:cs typeface="Aldhabi" pitchFamily="2" charset="-78"/>
              </a:rPr>
              <a:t>الجواب</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251520" y="2355726"/>
            <a:ext cx="8712968" cy="2175841"/>
          </a:xfrm>
        </p:spPr>
        <p:txBody>
          <a:bodyPr>
            <a:normAutofit/>
          </a:bodyPr>
          <a:lstStyle/>
          <a:p>
            <a:pPr algn="r" rtl="1">
              <a:buNone/>
            </a:pPr>
            <a:r>
              <a:rPr lang="ar-DZ" sz="3600" dirty="0" smtClean="0">
                <a:latin typeface="1Lionsys Reqa" pitchFamily="2" charset="-78"/>
                <a:cs typeface="1Lionsys Reqa" pitchFamily="2" charset="-78"/>
              </a:rPr>
              <a:t> </a:t>
            </a:r>
            <a:r>
              <a:rPr lang="ar-SA" sz="4000" dirty="0" smtClean="0">
                <a:latin typeface="1Lionsys Reqa" pitchFamily="2" charset="-78"/>
                <a:cs typeface="1Lionsys Reqa" pitchFamily="2" charset="-78"/>
              </a:rPr>
              <a:t>إن مخبر المعلوماتية </a:t>
            </a:r>
            <a:r>
              <a:rPr lang="ar-SA" sz="4000" dirty="0" smtClean="0">
                <a:solidFill>
                  <a:srgbClr val="0070C0"/>
                </a:solidFill>
                <a:latin typeface="1Lionsys Reqa" pitchFamily="2" charset="-78"/>
                <a:cs typeface="1Lionsys Reqa" pitchFamily="2" charset="-78"/>
              </a:rPr>
              <a:t>هو الفضاء الذي يخلق الجو المناسب للسير الحسن للعملية التعلمية التعليمية</a:t>
            </a:r>
            <a:r>
              <a:rPr lang="ar-SA" sz="4000" dirty="0" smtClean="0">
                <a:latin typeface="1Lionsys Reqa" pitchFamily="2" charset="-78"/>
                <a:cs typeface="1Lionsys Reqa" pitchFamily="2" charset="-78"/>
              </a:rPr>
              <a:t>، لذا </a:t>
            </a:r>
            <a:r>
              <a:rPr lang="ar-SA" sz="4000" dirty="0" smtClean="0">
                <a:solidFill>
                  <a:srgbClr val="FF00FF"/>
                </a:solidFill>
                <a:latin typeface="1Lionsys Reqa" pitchFamily="2" charset="-78"/>
                <a:cs typeface="1Lionsys Reqa" pitchFamily="2" charset="-78"/>
              </a:rPr>
              <a:t>وجب ان تتوفر فيه مجموعة من المواصفات</a:t>
            </a:r>
            <a:endParaRPr lang="fr-FR" sz="4000" dirty="0">
              <a:solidFill>
                <a:srgbClr val="FF00FF"/>
              </a:solidFill>
              <a:latin typeface="1Lionsys Reqa" pitchFamily="2" charset="-78"/>
              <a:cs typeface="1Lionsys Reqa" pitchFamily="2" charset="-78"/>
            </a:endParaRPr>
          </a:p>
        </p:txBody>
      </p:sp>
      <p:pic>
        <p:nvPicPr>
          <p:cNvPr id="5" name="Rounded Rectangle 4"/>
          <p:cNvPicPr>
            <a:picLocks noChangeAspect="1" noChangeArrowheads="1"/>
          </p:cNvPicPr>
          <p:nvPr/>
        </p:nvPicPr>
        <p:blipFill>
          <a:blip r:embed="rId3" cstate="print"/>
          <a:stretch>
            <a:fillRect/>
          </a:stretch>
        </p:blipFill>
        <p:spPr bwMode="auto">
          <a:xfrm>
            <a:off x="251520" y="123478"/>
            <a:ext cx="3584400" cy="2016224"/>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4">
                                            <p:txEl>
                                              <p:pRg st="0" end="0"/>
                                            </p:txEl>
                                          </p:spTgt>
                                        </p:tgtEl>
                                      </p:cBhvr>
                                    </p:animEffect>
                                  </p:childTnLst>
                                </p:cTn>
                              </p:par>
                              <p:par>
                                <p:cTn id="12" presetID="53" presetClass="entr" presetSubtype="16"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fltVal val="0"/>
                                          </p:val>
                                        </p:tav>
                                        <p:tav tm="100000">
                                          <p:val>
                                            <p:strVal val="#ppt_w"/>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Effect transition="in" filter="fade">
                                      <p:cBhvr>
                                        <p:cTn id="16" dur="2000"/>
                                        <p:tgtEl>
                                          <p:spTgt spid="5"/>
                                        </p:tgtEl>
                                      </p:cBhvr>
                                    </p:animEffect>
                                  </p:childTnLst>
                                </p:cTn>
                              </p:par>
                              <p:par>
                                <p:cTn id="17" presetID="37"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900" decel="100000" fill="hold"/>
                                        <p:tgtEl>
                                          <p:spTgt spid="2"/>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2517515" y="27244"/>
            <a:ext cx="3245137" cy="707886"/>
          </a:xfrm>
          <a:prstGeom prst="rect">
            <a:avLst/>
          </a:prstGeom>
          <a:noFill/>
        </p:spPr>
        <p:txBody>
          <a:bodyPr wrap="square" rtlCol="1">
            <a:spAutoFit/>
          </a:bodyPr>
          <a:lstStyle/>
          <a:p>
            <a:pPr rtl="1"/>
            <a:r>
              <a:rPr lang="fr-FR" sz="4000" dirty="0" err="1">
                <a:solidFill>
                  <a:srgbClr val="FF00FF"/>
                </a:solidFill>
                <a:latin typeface="A Jannat LT" pitchFamily="2" charset="-78"/>
                <a:cs typeface="A Jannat LT" pitchFamily="2" charset="-78"/>
              </a:rPr>
              <a:t>NetopShcool</a:t>
            </a:r>
            <a:endParaRPr lang="ar-DZ"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endParaRPr>
          </a:p>
        </p:txBody>
      </p:sp>
      <p:sp>
        <p:nvSpPr>
          <p:cNvPr id="2" name="Flèche droite 1">
            <a:hlinkClick r:id="rId4" action="ppaction://hlinksldjump"/>
          </p:cNvPr>
          <p:cNvSpPr/>
          <p:nvPr/>
        </p:nvSpPr>
        <p:spPr>
          <a:xfrm>
            <a:off x="7997372" y="235450"/>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3"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00" y="762372"/>
            <a:ext cx="8518567" cy="4185642"/>
          </a:xfrm>
          <a:prstGeom prst="rect">
            <a:avLst/>
          </a:prstGeom>
        </p:spPr>
      </p:pic>
    </p:spTree>
    <p:extLst>
      <p:ext uri="{BB962C8B-B14F-4D97-AF65-F5344CB8AC3E}">
        <p14:creationId xmlns:p14="http://schemas.microsoft.com/office/powerpoint/2010/main" val="29317055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fltVal val="0"/>
                                          </p:val>
                                        </p:tav>
                                        <p:tav tm="100000">
                                          <p:val>
                                            <p:strVal val="#ppt_w"/>
                                          </p:val>
                                        </p:tav>
                                      </p:tavLst>
                                    </p:anim>
                                    <p:anim calcmode="lin" valueType="num">
                                      <p:cBhvr>
                                        <p:cTn id="15" dur="2000" fill="hold"/>
                                        <p:tgtEl>
                                          <p:spTgt spid="3"/>
                                        </p:tgtEl>
                                        <p:attrNameLst>
                                          <p:attrName>ppt_h</p:attrName>
                                        </p:attrNameLst>
                                      </p:cBhvr>
                                      <p:tavLst>
                                        <p:tav tm="0">
                                          <p:val>
                                            <p:fltVal val="0"/>
                                          </p:val>
                                        </p:tav>
                                        <p:tav tm="100000">
                                          <p:val>
                                            <p:strVal val="#ppt_h"/>
                                          </p:val>
                                        </p:tav>
                                      </p:tavLst>
                                    </p:anim>
                                    <p:animEffect transition="in" filter="fade">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1619672" y="54486"/>
            <a:ext cx="4791052" cy="707886"/>
          </a:xfrm>
          <a:prstGeom prst="rect">
            <a:avLst/>
          </a:prstGeom>
          <a:noFill/>
        </p:spPr>
        <p:txBody>
          <a:bodyPr wrap="square" rtlCol="1">
            <a:spAutoFit/>
          </a:bodyPr>
          <a:lstStyle/>
          <a:p>
            <a:pPr rtl="1"/>
            <a:r>
              <a:rPr lang="fr-FR" sz="4000" dirty="0">
                <a:solidFill>
                  <a:srgbClr val="FF00FF"/>
                </a:solidFill>
                <a:latin typeface="A Jannat LT" pitchFamily="2" charset="-78"/>
                <a:cs typeface="A Jannat LT" pitchFamily="2" charset="-78"/>
              </a:rPr>
              <a:t>Net support </a:t>
            </a:r>
            <a:r>
              <a:rPr lang="fr-FR" sz="4000" dirty="0" err="1">
                <a:solidFill>
                  <a:srgbClr val="FF00FF"/>
                </a:solidFill>
                <a:latin typeface="A Jannat LT" pitchFamily="2" charset="-78"/>
                <a:cs typeface="A Jannat LT" pitchFamily="2" charset="-78"/>
              </a:rPr>
              <a:t>school</a:t>
            </a:r>
            <a:endParaRPr lang="ar-DZ"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endParaRPr>
          </a:p>
        </p:txBody>
      </p:sp>
      <p:sp>
        <p:nvSpPr>
          <p:cNvPr id="2" name="Flèche droite 1">
            <a:hlinkClick r:id="rId4" action="ppaction://hlinksldjump"/>
          </p:cNvPr>
          <p:cNvSpPr/>
          <p:nvPr/>
        </p:nvSpPr>
        <p:spPr>
          <a:xfrm>
            <a:off x="7997372" y="235450"/>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00" y="675842"/>
            <a:ext cx="8333555" cy="4344180"/>
          </a:xfrm>
          <a:prstGeom prst="rect">
            <a:avLst/>
          </a:prstGeom>
        </p:spPr>
      </p:pic>
    </p:spTree>
    <p:extLst>
      <p:ext uri="{BB962C8B-B14F-4D97-AF65-F5344CB8AC3E}">
        <p14:creationId xmlns:p14="http://schemas.microsoft.com/office/powerpoint/2010/main" val="3309658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fltVal val="0"/>
                                          </p:val>
                                        </p:tav>
                                        <p:tav tm="100000">
                                          <p:val>
                                            <p:strVal val="#ppt_w"/>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animEffect transition="in" filter="fad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7" name="Picture 3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1152525"/>
          </a:xfrm>
          <a:prstGeom prst="rect">
            <a:avLst/>
          </a:prstGeom>
          <a:noFill/>
          <a:extLst>
            <a:ext uri="{909E8E84-426E-40DD-AFC4-6F175D3DCCD1}">
              <a14:hiddenFill xmlns:a14="http://schemas.microsoft.com/office/drawing/2010/main">
                <a:solidFill>
                  <a:srgbClr val="FFFFFF"/>
                </a:solidFill>
              </a14:hiddenFill>
            </a:ext>
          </a:extLst>
        </p:spPr>
      </p:pic>
      <p:sp>
        <p:nvSpPr>
          <p:cNvPr id="2523" name="Rectangle 40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DZ"/>
          </a:p>
        </p:txBody>
      </p:sp>
      <p:sp>
        <p:nvSpPr>
          <p:cNvPr id="2524" name="Rectangle 409"/>
          <p:cNvSpPr>
            <a:spLocks noChangeArrowheads="1"/>
          </p:cNvSpPr>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5" name="Rectangle 411"/>
          <p:cNvSpPr>
            <a:spLocks noChangeArrowheads="1"/>
          </p:cNvSpPr>
          <p:nvPr/>
        </p:nvSpPr>
        <p:spPr bwMode="auto">
          <a:xfrm>
            <a:off x="0" y="11525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6" name="Rectangle 413"/>
          <p:cNvSpPr>
            <a:spLocks noChangeArrowheads="1"/>
          </p:cNvSpPr>
          <p:nvPr/>
        </p:nvSpPr>
        <p:spPr bwMode="auto">
          <a:xfrm>
            <a:off x="0" y="22764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7" name="Rectangle 415"/>
          <p:cNvSpPr>
            <a:spLocks noChangeArrowheads="1"/>
          </p:cNvSpPr>
          <p:nvPr/>
        </p:nvSpPr>
        <p:spPr bwMode="auto">
          <a:xfrm>
            <a:off x="0" y="25146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8" name="Rectangle 417"/>
          <p:cNvSpPr>
            <a:spLocks noChangeArrowheads="1"/>
          </p:cNvSpPr>
          <p:nvPr/>
        </p:nvSpPr>
        <p:spPr bwMode="auto">
          <a:xfrm>
            <a:off x="0" y="27527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29" name="Rectangle 419"/>
          <p:cNvSpPr>
            <a:spLocks noChangeArrowheads="1"/>
          </p:cNvSpPr>
          <p:nvPr/>
        </p:nvSpPr>
        <p:spPr bwMode="auto">
          <a:xfrm>
            <a:off x="0" y="2990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0" name="Rectangle 421"/>
          <p:cNvSpPr>
            <a:spLocks noChangeArrowheads="1"/>
          </p:cNvSpPr>
          <p:nvPr/>
        </p:nvSpPr>
        <p:spPr bwMode="auto">
          <a:xfrm>
            <a:off x="0" y="31623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31" name="Rectangle 423"/>
          <p:cNvSpPr>
            <a:spLocks noChangeArrowheads="1"/>
          </p:cNvSpPr>
          <p:nvPr/>
        </p:nvSpPr>
        <p:spPr bwMode="auto">
          <a:xfrm>
            <a:off x="0" y="33337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DZ"/>
          </a:p>
        </p:txBody>
      </p:sp>
      <p:sp>
        <p:nvSpPr>
          <p:cNvPr id="2540" name="ZoneTexte 2539"/>
          <p:cNvSpPr txBox="1"/>
          <p:nvPr/>
        </p:nvSpPr>
        <p:spPr>
          <a:xfrm>
            <a:off x="2621964" y="13672"/>
            <a:ext cx="3096344" cy="707886"/>
          </a:xfrm>
          <a:prstGeom prst="rect">
            <a:avLst/>
          </a:prstGeom>
          <a:noFill/>
        </p:spPr>
        <p:txBody>
          <a:bodyPr wrap="square" rtlCol="1">
            <a:spAutoFit/>
          </a:bodyPr>
          <a:lstStyle/>
          <a:p>
            <a:pPr rtl="1"/>
            <a:r>
              <a:rPr lang="fr-FR" sz="4000" dirty="0" err="1">
                <a:solidFill>
                  <a:srgbClr val="FF00FF"/>
                </a:solidFill>
                <a:latin typeface="A Jannat LT" pitchFamily="2" charset="-78"/>
                <a:cs typeface="A Jannat LT" pitchFamily="2" charset="-78"/>
              </a:rPr>
              <a:t>DeepFreeze</a:t>
            </a:r>
            <a:endParaRPr lang="ar-DZ" sz="4000" cap="all" dirty="0">
              <a:ln w="3175" cmpd="sng">
                <a:noFill/>
              </a:ln>
              <a:solidFill>
                <a:srgbClr val="FF00FF"/>
              </a:solidFill>
              <a:latin typeface="_PDMS_Saleem_QuranFont" panose="02010000000000000000" pitchFamily="2" charset="-78"/>
              <a:ea typeface="+mj-ea"/>
              <a:cs typeface="_PDMS_Saleem_QuranFont" panose="02010000000000000000" pitchFamily="2" charset="-78"/>
            </a:endParaRPr>
          </a:p>
        </p:txBody>
      </p:sp>
      <p:sp>
        <p:nvSpPr>
          <p:cNvPr id="2" name="Flèche droite 1">
            <a:hlinkClick r:id="rId4" action="ppaction://hlinksldjump"/>
          </p:cNvPr>
          <p:cNvSpPr/>
          <p:nvPr/>
        </p:nvSpPr>
        <p:spPr>
          <a:xfrm>
            <a:off x="7997372" y="235450"/>
            <a:ext cx="864096" cy="440392"/>
          </a:xfrm>
          <a:prstGeom prst="rightArrow">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520" y="675842"/>
            <a:ext cx="8609948" cy="4344180"/>
          </a:xfrm>
          <a:prstGeom prst="rect">
            <a:avLst/>
          </a:prstGeom>
        </p:spPr>
      </p:pic>
    </p:spTree>
    <p:extLst>
      <p:ext uri="{BB962C8B-B14F-4D97-AF65-F5344CB8AC3E}">
        <p14:creationId xmlns:p14="http://schemas.microsoft.com/office/powerpoint/2010/main" val="32157211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1000"/>
                                        <p:tgtEl>
                                          <p:spTgt spid="2540"/>
                                        </p:tgtEl>
                                      </p:cBhvr>
                                    </p:animEffect>
                                    <p:anim calcmode="lin" valueType="num">
                                      <p:cBhvr>
                                        <p:cTn id="8" dur="1000" fill="hold"/>
                                        <p:tgtEl>
                                          <p:spTgt spid="2540"/>
                                        </p:tgtEl>
                                        <p:attrNameLst>
                                          <p:attrName>ppt_x</p:attrName>
                                        </p:attrNameLst>
                                      </p:cBhvr>
                                      <p:tavLst>
                                        <p:tav tm="0">
                                          <p:val>
                                            <p:strVal val="#ppt_x"/>
                                          </p:val>
                                        </p:tav>
                                        <p:tav tm="100000">
                                          <p:val>
                                            <p:strVal val="#ppt_x"/>
                                          </p:val>
                                        </p:tav>
                                      </p:tavLst>
                                    </p:anim>
                                    <p:anim calcmode="lin" valueType="num">
                                      <p:cBhvr>
                                        <p:cTn id="9" dur="900" decel="100000" fill="hold"/>
                                        <p:tgtEl>
                                          <p:spTgt spid="25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4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fltVal val="0"/>
                                          </p:val>
                                        </p:tav>
                                        <p:tav tm="100000">
                                          <p:val>
                                            <p:strVal val="#ppt_w"/>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animEffect transition="in" filter="fad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5377827" y="687462"/>
            <a:ext cx="2820840" cy="1092200"/>
          </a:xfrm>
        </p:spPr>
        <p:txBody>
          <a:bodyPr>
            <a:noAutofit/>
          </a:bodyPr>
          <a:lstStyle/>
          <a:p>
            <a:pPr algn="ctr"/>
            <a:r>
              <a:rPr lang="ar-DZ" sz="8000" b="1" dirty="0" smtClean="0">
                <a:solidFill>
                  <a:srgbClr val="99FF33"/>
                </a:solidFill>
              </a:rPr>
              <a:t> </a:t>
            </a:r>
            <a:r>
              <a:rPr lang="ar-SA" sz="8000" dirty="0" smtClean="0">
                <a:solidFill>
                  <a:srgbClr val="FF0000"/>
                </a:solidFill>
                <a:latin typeface="Aldhabi" pitchFamily="2" charset="-78"/>
                <a:cs typeface="Aldhabi" pitchFamily="2" charset="-78"/>
              </a:rPr>
              <a:t>الفهرس</a:t>
            </a:r>
            <a:r>
              <a:rPr lang="ar-DZ" sz="8000" b="1" dirty="0" smtClean="0">
                <a:solidFill>
                  <a:srgbClr val="99FF33"/>
                </a:solidFill>
                <a:latin typeface="1Lionsys Reqa" pitchFamily="2" charset="-78"/>
                <a:cs typeface="1Lionsys Reqa" pitchFamily="2" charset="-78"/>
              </a:rPr>
              <a:t> </a:t>
            </a:r>
            <a:endParaRPr lang="fr-FR" sz="8000" dirty="0">
              <a:solidFill>
                <a:srgbClr val="99FF33"/>
              </a:solidFill>
              <a:latin typeface="1Lionsys Reqa" pitchFamily="2" charset="-78"/>
              <a:cs typeface="1Lionsys Reqa" pitchFamily="2" charset="-78"/>
            </a:endParaRPr>
          </a:p>
        </p:txBody>
      </p:sp>
      <p:sp>
        <p:nvSpPr>
          <p:cNvPr id="7" name="ZoneTexte 6"/>
          <p:cNvSpPr txBox="1"/>
          <p:nvPr/>
        </p:nvSpPr>
        <p:spPr>
          <a:xfrm>
            <a:off x="179512" y="1233562"/>
            <a:ext cx="4104456" cy="3108543"/>
          </a:xfrm>
          <a:prstGeom prst="rect">
            <a:avLst/>
          </a:prstGeom>
          <a:noFill/>
        </p:spPr>
        <p:txBody>
          <a:bodyPr wrap="square" rtlCol="0">
            <a:spAutoFit/>
          </a:bodyPr>
          <a:lstStyle/>
          <a:p>
            <a:pPr marL="342900" lvl="0" indent="-342900" algn="r" rtl="1"/>
            <a:r>
              <a:rPr lang="ar-DZ" sz="2800" dirty="0" smtClean="0">
                <a:latin typeface="1Lionsys Reqa" pitchFamily="2" charset="-78"/>
                <a:cs typeface="1Lionsys Reqa" pitchFamily="2" charset="-78"/>
                <a:hlinkClick r:id="rId2" action="ppaction://hlinksldjump"/>
              </a:rPr>
              <a:t>1 - </a:t>
            </a:r>
            <a:r>
              <a:rPr lang="ar-SA" sz="2800" dirty="0" smtClean="0">
                <a:latin typeface="1Lionsys Reqa" pitchFamily="2" charset="-78"/>
                <a:cs typeface="1Lionsys Reqa" pitchFamily="2" charset="-78"/>
                <a:hlinkClick r:id="rId2" action="ppaction://hlinksldjump"/>
              </a:rPr>
              <a:t>التعريف بالمخبر</a:t>
            </a:r>
            <a:endParaRPr lang="fr-FR" sz="2800" dirty="0" smtClean="0">
              <a:latin typeface="1Lionsys Reqa" pitchFamily="2" charset="-78"/>
              <a:cs typeface="1Lionsys Reqa" pitchFamily="2" charset="-78"/>
            </a:endParaRPr>
          </a:p>
          <a:p>
            <a:pPr marL="342900" lvl="0" indent="-342900" algn="r" rtl="1"/>
            <a:r>
              <a:rPr lang="ar-DZ" sz="2800" dirty="0" smtClean="0">
                <a:latin typeface="1Lionsys Reqa" pitchFamily="2" charset="-78"/>
                <a:cs typeface="1Lionsys Reqa" pitchFamily="2" charset="-78"/>
                <a:hlinkClick r:id="rId3" action="ppaction://hlinksldjump"/>
              </a:rPr>
              <a:t>2 - محتويات المخبر الأساسية</a:t>
            </a:r>
            <a:endParaRPr lang="ar-DZ" sz="2800" dirty="0" smtClean="0">
              <a:latin typeface="1Lionsys Reqa" pitchFamily="2" charset="-78"/>
              <a:cs typeface="1Lionsys Reqa" pitchFamily="2" charset="-78"/>
            </a:endParaRPr>
          </a:p>
          <a:p>
            <a:pPr marL="342900" lvl="0" indent="-342900" algn="r" rtl="1"/>
            <a:r>
              <a:rPr lang="ar-DZ" sz="2800" dirty="0" smtClean="0">
                <a:latin typeface="1Lionsys Reqa" pitchFamily="2" charset="-78"/>
                <a:cs typeface="1Lionsys Reqa" pitchFamily="2" charset="-78"/>
                <a:hlinkClick r:id="rId4" action="ppaction://hlinksldjump"/>
              </a:rPr>
              <a:t>3 - محتويات المخبر الملحقة</a:t>
            </a:r>
            <a:endParaRPr lang="ar-DZ" sz="2800" dirty="0" smtClean="0">
              <a:latin typeface="1Lionsys Reqa" pitchFamily="2" charset="-78"/>
              <a:cs typeface="1Lionsys Reqa" pitchFamily="2" charset="-78"/>
            </a:endParaRPr>
          </a:p>
          <a:p>
            <a:pPr marL="342900" lvl="0" indent="-342900" algn="r" rtl="1"/>
            <a:r>
              <a:rPr lang="ar-DZ" sz="2800" dirty="0" smtClean="0">
                <a:latin typeface="1Lionsys Reqa" pitchFamily="2" charset="-78"/>
                <a:cs typeface="1Lionsys Reqa" pitchFamily="2" charset="-78"/>
                <a:hlinkClick r:id="rId5" action="ppaction://hlinksldjump"/>
              </a:rPr>
              <a:t>4 - </a:t>
            </a:r>
            <a:r>
              <a:rPr lang="ar-SA" sz="2800" dirty="0" smtClean="0">
                <a:latin typeface="1Lionsys Reqa" pitchFamily="2" charset="-78"/>
                <a:cs typeface="1Lionsys Reqa" pitchFamily="2" charset="-78"/>
                <a:hlinkClick r:id="rId5" action="ppaction://hlinksldjump"/>
              </a:rPr>
              <a:t>مواصفات المخبر</a:t>
            </a:r>
            <a:endParaRPr lang="ar-DZ" sz="2800" dirty="0" smtClean="0">
              <a:latin typeface="1Lionsys Reqa" pitchFamily="2" charset="-78"/>
              <a:cs typeface="1Lionsys Reqa" pitchFamily="2" charset="-78"/>
            </a:endParaRPr>
          </a:p>
          <a:p>
            <a:pPr marL="342900" indent="-342900" algn="r" rtl="1"/>
            <a:r>
              <a:rPr lang="ar-DZ" sz="2000" dirty="0">
                <a:latin typeface="1Lionsys Reqa" pitchFamily="2" charset="-78"/>
                <a:cs typeface="1Lionsys Reqa" pitchFamily="2" charset="-78"/>
                <a:hlinkClick r:id="rId6" action="ppaction://hlinksldjump"/>
              </a:rPr>
              <a:t>5 - </a:t>
            </a:r>
            <a:r>
              <a:rPr lang="ar-SA" sz="2800" dirty="0">
                <a:latin typeface="1Lionsys Reqa" pitchFamily="2" charset="-78"/>
                <a:cs typeface="1Lionsys Reqa" pitchFamily="2" charset="-78"/>
                <a:hlinkClick r:id="rId6" action="ppaction://hlinksldjump"/>
              </a:rPr>
              <a:t>تسيير </a:t>
            </a:r>
            <a:r>
              <a:rPr lang="ar-SA" sz="2800" dirty="0" smtClean="0">
                <a:latin typeface="1Lionsys Reqa" pitchFamily="2" charset="-78"/>
                <a:cs typeface="1Lionsys Reqa" pitchFamily="2" charset="-78"/>
                <a:hlinkClick r:id="rId6" action="ppaction://hlinksldjump"/>
              </a:rPr>
              <a:t>المخبر</a:t>
            </a:r>
            <a:endParaRPr lang="ar-DZ" sz="2800" dirty="0" smtClean="0">
              <a:latin typeface="1Lionsys Reqa" pitchFamily="2" charset="-78"/>
              <a:cs typeface="1Lionsys Reqa" pitchFamily="2" charset="-78"/>
            </a:endParaRPr>
          </a:p>
          <a:p>
            <a:pPr lvl="0" algn="r" rtl="1"/>
            <a:r>
              <a:rPr lang="ar-DZ" sz="2800" dirty="0">
                <a:latin typeface="1Lionsys Reqa" pitchFamily="2" charset="-78"/>
                <a:cs typeface="1Lionsys Reqa" pitchFamily="2" charset="-78"/>
                <a:hlinkClick r:id="rId7" action="ppaction://hlinksldjump"/>
              </a:rPr>
              <a:t>6 - </a:t>
            </a:r>
            <a:r>
              <a:rPr lang="ar-SA" sz="2800" dirty="0">
                <a:latin typeface="1Lionsys Reqa" pitchFamily="2" charset="-78"/>
                <a:cs typeface="1Lionsys Reqa" pitchFamily="2" charset="-78"/>
                <a:hlinkClick r:id="rId7" action="ppaction://hlinksldjump"/>
              </a:rPr>
              <a:t>تحديد المسؤوليات</a:t>
            </a:r>
            <a:endParaRPr lang="ar-DZ" sz="2800" dirty="0">
              <a:latin typeface="1Lionsys Reqa" pitchFamily="2" charset="-78"/>
              <a:cs typeface="1Lionsys Reqa" pitchFamily="2" charset="-78"/>
            </a:endParaRPr>
          </a:p>
          <a:p>
            <a:pPr lvl="0" algn="r" rtl="1"/>
            <a:r>
              <a:rPr lang="ar-DZ" sz="2800" dirty="0">
                <a:latin typeface="1Lionsys Reqa" pitchFamily="2" charset="-78"/>
                <a:cs typeface="1Lionsys Reqa" pitchFamily="2" charset="-78"/>
                <a:hlinkClick r:id="rId8" action="ppaction://hlinksldjump"/>
              </a:rPr>
              <a:t>7 - </a:t>
            </a:r>
            <a:r>
              <a:rPr lang="ar-SA" sz="2800" dirty="0">
                <a:latin typeface="1Lionsys Reqa" pitchFamily="2" charset="-78"/>
                <a:cs typeface="1Lionsys Reqa" pitchFamily="2" charset="-78"/>
                <a:hlinkClick r:id="rId8" action="ppaction://hlinksldjump"/>
              </a:rPr>
              <a:t>توجيهات للحفاظ </a:t>
            </a:r>
            <a:r>
              <a:rPr lang="ar-SA" sz="2800" dirty="0" smtClean="0">
                <a:latin typeface="1Lionsys Reqa" pitchFamily="2" charset="-78"/>
                <a:cs typeface="1Lionsys Reqa" pitchFamily="2" charset="-78"/>
                <a:hlinkClick r:id="rId8" action="ppaction://hlinksldjump"/>
              </a:rPr>
              <a:t>عل</a:t>
            </a:r>
            <a:r>
              <a:rPr lang="ar-DZ" sz="2800" dirty="0" smtClean="0">
                <a:latin typeface="1Lionsys Reqa" pitchFamily="2" charset="-78"/>
                <a:cs typeface="1Lionsys Reqa" pitchFamily="2" charset="-78"/>
                <a:hlinkClick r:id="rId8" action="ppaction://hlinksldjump"/>
              </a:rPr>
              <a:t>ى المخبر</a:t>
            </a:r>
            <a:endParaRPr lang="ar-DZ" sz="2800" dirty="0">
              <a:latin typeface="1Lionsys Reqa" pitchFamily="2" charset="-78"/>
              <a:cs typeface="1Lionsys Reqa" pitchFamily="2" charset="-78"/>
            </a:endParaRPr>
          </a:p>
        </p:txBody>
      </p:sp>
      <p:pic>
        <p:nvPicPr>
          <p:cNvPr id="13" name="Rounded Rectangle 4"/>
          <p:cNvPicPr>
            <a:picLocks noChangeAspect="1" noChangeArrowheads="1"/>
          </p:cNvPicPr>
          <p:nvPr/>
        </p:nvPicPr>
        <p:blipFill>
          <a:blip r:embed="rId9" cstate="print"/>
          <a:stretch>
            <a:fillRect/>
          </a:stretch>
        </p:blipFill>
        <p:spPr bwMode="auto">
          <a:xfrm>
            <a:off x="4932040" y="2283718"/>
            <a:ext cx="3712414" cy="2088232"/>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2000" fill="hold"/>
                                        <p:tgtEl>
                                          <p:spTgt spid="13"/>
                                        </p:tgtEl>
                                        <p:attrNameLst>
                                          <p:attrName>ppt_w</p:attrName>
                                        </p:attrNameLst>
                                      </p:cBhvr>
                                      <p:tavLst>
                                        <p:tav tm="0">
                                          <p:val>
                                            <p:fltVal val="0"/>
                                          </p:val>
                                        </p:tav>
                                        <p:tav tm="100000">
                                          <p:val>
                                            <p:strVal val="#ppt_w"/>
                                          </p:val>
                                        </p:tav>
                                      </p:tavLst>
                                    </p:anim>
                                    <p:anim calcmode="lin" valueType="num">
                                      <p:cBhvr>
                                        <p:cTn id="14" dur="2000" fill="hold"/>
                                        <p:tgtEl>
                                          <p:spTgt spid="13"/>
                                        </p:tgtEl>
                                        <p:attrNameLst>
                                          <p:attrName>ppt_h</p:attrName>
                                        </p:attrNameLst>
                                      </p:cBhvr>
                                      <p:tavLst>
                                        <p:tav tm="0">
                                          <p:val>
                                            <p:fltVal val="0"/>
                                          </p:val>
                                        </p:tav>
                                        <p:tav tm="100000">
                                          <p:val>
                                            <p:strVal val="#ppt_h"/>
                                          </p:val>
                                        </p:tav>
                                      </p:tavLst>
                                    </p:anim>
                                    <p:animEffect transition="in" filter="fade">
                                      <p:cBhvr>
                                        <p:cTn id="15" dur="2000"/>
                                        <p:tgtEl>
                                          <p:spTgt spid="13"/>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7"/>
                                        </p:tgtEl>
                                        <p:attrNameLst>
                                          <p:attrName>ppt_y</p:attrName>
                                        </p:attrNameLst>
                                      </p:cBhvr>
                                      <p:tavLst>
                                        <p:tav tm="0">
                                          <p:val>
                                            <p:strVal val="#ppt_y"/>
                                          </p:val>
                                        </p:tav>
                                        <p:tav tm="100000">
                                          <p:val>
                                            <p:strVal val="#ppt_y"/>
                                          </p:val>
                                        </p:tav>
                                      </p:tavLst>
                                    </p:anim>
                                    <p:anim calcmode="lin" valueType="num">
                                      <p:cBhvr>
                                        <p:cTn id="21" dur="10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4067943" y="514350"/>
            <a:ext cx="4244069" cy="868605"/>
          </a:xfrm>
        </p:spPr>
        <p:txBody>
          <a:bodyPr>
            <a:noAutofit/>
          </a:bodyPr>
          <a:lstStyle/>
          <a:p>
            <a:pPr algn="r"/>
            <a:r>
              <a:rPr lang="ar-DZ" sz="8000" dirty="0" smtClean="0">
                <a:solidFill>
                  <a:srgbClr val="FF0000"/>
                </a:solidFill>
                <a:latin typeface="Aldhabi" pitchFamily="2" charset="-78"/>
                <a:cs typeface="Aldhabi" pitchFamily="2" charset="-78"/>
              </a:rPr>
              <a:t>التعريف بالمخبر</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251520" y="2139702"/>
            <a:ext cx="8712968" cy="2803375"/>
          </a:xfrm>
        </p:spPr>
        <p:txBody>
          <a:bodyPr>
            <a:normAutofit/>
          </a:bodyPr>
          <a:lstStyle/>
          <a:p>
            <a:pPr algn="r" rtl="1">
              <a:buNone/>
            </a:pPr>
            <a:r>
              <a:rPr lang="ar-DZ" sz="3600" dirty="0" smtClean="0">
                <a:latin typeface="1Lionsys Reqa" pitchFamily="2" charset="-78"/>
                <a:cs typeface="1Lionsys Reqa" pitchFamily="2" charset="-78"/>
              </a:rPr>
              <a:t> </a:t>
            </a:r>
            <a:r>
              <a:rPr lang="ar-SA" sz="4000" dirty="0" smtClean="0">
                <a:solidFill>
                  <a:srgbClr val="0070C0"/>
                </a:solidFill>
                <a:latin typeface="1Lionsys Reqa" pitchFamily="2" charset="-78"/>
                <a:cs typeface="1Lionsys Reqa" pitchFamily="2" charset="-78"/>
              </a:rPr>
              <a:t>مخبر المعلوماتية </a:t>
            </a:r>
            <a:r>
              <a:rPr lang="ar-SA" sz="4000" dirty="0" smtClean="0">
                <a:latin typeface="1Lionsys Reqa" pitchFamily="2" charset="-78"/>
                <a:cs typeface="1Lionsys Reqa" pitchFamily="2" charset="-78"/>
              </a:rPr>
              <a:t>هو المكان والفضاء الذي يمارس فيه المتعلمون نشاطاتهم التطبيقية الخاصة بمادة المعلوماتية والذي يتوفر على كافة الأجهزة المدونة في </a:t>
            </a:r>
            <a:r>
              <a:rPr lang="ar-DZ" sz="4000" dirty="0" smtClean="0">
                <a:latin typeface="1Lionsys Reqa" pitchFamily="2" charset="-78"/>
                <a:cs typeface="1Lionsys Reqa" pitchFamily="2" charset="-78"/>
              </a:rPr>
              <a:t>وثيقة </a:t>
            </a:r>
            <a:r>
              <a:rPr lang="ar-SA" sz="4000" dirty="0" smtClean="0">
                <a:latin typeface="1Lionsys Reqa" pitchFamily="2" charset="-78"/>
                <a:cs typeface="1Lionsys Reqa" pitchFamily="2" charset="-78"/>
              </a:rPr>
              <a:t>التجهيز</a:t>
            </a:r>
            <a:r>
              <a:rPr lang="ar-DZ" sz="4000" dirty="0">
                <a:latin typeface="1Lionsys Reqa" pitchFamily="2" charset="-78"/>
                <a:cs typeface="1Lionsys Reqa" pitchFamily="2" charset="-78"/>
              </a:rPr>
              <a:t> </a:t>
            </a:r>
            <a:r>
              <a:rPr lang="ar-DZ" sz="4000" dirty="0" smtClean="0">
                <a:latin typeface="1Lionsys Reqa" pitchFamily="2" charset="-78"/>
                <a:cs typeface="1Lionsys Reqa" pitchFamily="2" charset="-78"/>
              </a:rPr>
              <a:t>.</a:t>
            </a:r>
            <a:endParaRPr lang="fr-FR" sz="4000" dirty="0">
              <a:latin typeface="1Lionsys Reqa" pitchFamily="2" charset="-78"/>
              <a:cs typeface="1Lionsys Reqa" pitchFamily="2" charset="-78"/>
            </a:endParaRPr>
          </a:p>
        </p:txBody>
      </p:sp>
      <p:pic>
        <p:nvPicPr>
          <p:cNvPr id="5" name="Rounded Rectangle 4"/>
          <p:cNvPicPr>
            <a:picLocks noChangeAspect="1" noChangeArrowheads="1"/>
          </p:cNvPicPr>
          <p:nvPr/>
        </p:nvPicPr>
        <p:blipFill>
          <a:blip r:embed="rId3" cstate="print"/>
          <a:stretch>
            <a:fillRect/>
          </a:stretch>
        </p:blipFill>
        <p:spPr bwMode="auto">
          <a:xfrm>
            <a:off x="179512" y="195486"/>
            <a:ext cx="3200356" cy="1800200"/>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
          <p:cNvSpPr>
            <a:spLocks noGrp="1"/>
          </p:cNvSpPr>
          <p:nvPr>
            <p:ph type="title"/>
          </p:nvPr>
        </p:nvSpPr>
        <p:spPr>
          <a:xfrm>
            <a:off x="2553559" y="53640"/>
            <a:ext cx="4345010" cy="868605"/>
          </a:xfrm>
        </p:spPr>
        <p:txBody>
          <a:bodyPr>
            <a:noAutofit/>
          </a:bodyPr>
          <a:lstStyle/>
          <a:p>
            <a:pPr algn="r"/>
            <a:r>
              <a:rPr lang="ar-DZ" sz="5400" dirty="0" smtClean="0">
                <a:solidFill>
                  <a:srgbClr val="FF0000"/>
                </a:solidFill>
                <a:latin typeface="Aldhabi" pitchFamily="2" charset="-78"/>
                <a:cs typeface="Aldhabi" pitchFamily="2" charset="-78"/>
              </a:rPr>
              <a:t>محتويات مخبر المعلوماتية</a:t>
            </a:r>
            <a:endParaRPr lang="fr-FR" sz="5400" dirty="0">
              <a:solidFill>
                <a:srgbClr val="FFFF00"/>
              </a:solidFill>
              <a:latin typeface="Aldhabi" pitchFamily="2" charset="-78"/>
              <a:cs typeface="Aldhabi" pitchFamily="2" charset="-78"/>
            </a:endParaRPr>
          </a:p>
        </p:txBody>
      </p:sp>
      <p:sp>
        <p:nvSpPr>
          <p:cNvPr id="3" name="Espace réservé du texte 2"/>
          <p:cNvSpPr>
            <a:spLocks noGrp="1"/>
          </p:cNvSpPr>
          <p:nvPr>
            <p:ph type="body" idx="1"/>
          </p:nvPr>
        </p:nvSpPr>
        <p:spPr>
          <a:xfrm>
            <a:off x="5796136" y="1147759"/>
            <a:ext cx="3196538" cy="402771"/>
          </a:xfrm>
        </p:spPr>
        <p:txBody>
          <a:bodyPr>
            <a:noAutofit/>
          </a:bodyPr>
          <a:lstStyle/>
          <a:p>
            <a:pPr algn="r" rtl="1"/>
            <a:r>
              <a:rPr lang="ar-DZ" b="1" dirty="0">
                <a:solidFill>
                  <a:srgbClr val="FF00FF"/>
                </a:solidFill>
                <a:latin typeface="A Jannat LT" pitchFamily="2" charset="-78"/>
                <a:cs typeface="A Jannat LT" pitchFamily="2" charset="-78"/>
              </a:rPr>
              <a:t>16 </a:t>
            </a:r>
            <a:r>
              <a:rPr lang="ar-DZ" b="1" dirty="0" smtClean="0">
                <a:solidFill>
                  <a:srgbClr val="FF00FF"/>
                </a:solidFill>
                <a:latin typeface="A Jannat LT" pitchFamily="2" charset="-78"/>
                <a:cs typeface="A Jannat LT" pitchFamily="2" charset="-78"/>
              </a:rPr>
              <a:t>جهاز </a:t>
            </a:r>
            <a:r>
              <a:rPr lang="ar-DZ" b="1" dirty="0">
                <a:solidFill>
                  <a:srgbClr val="FF00FF"/>
                </a:solidFill>
                <a:latin typeface="A Jannat LT" pitchFamily="2" charset="-78"/>
                <a:cs typeface="A Jannat LT" pitchFamily="2" charset="-78"/>
              </a:rPr>
              <a:t>حاسوب </a:t>
            </a:r>
            <a:r>
              <a:rPr lang="ar-DZ" b="1" dirty="0" smtClean="0">
                <a:solidFill>
                  <a:srgbClr val="FF00FF"/>
                </a:solidFill>
                <a:latin typeface="A Jannat LT" pitchFamily="2" charset="-78"/>
                <a:cs typeface="A Jannat LT" pitchFamily="2" charset="-78"/>
              </a:rPr>
              <a:t>بلواحقه</a:t>
            </a:r>
            <a:endParaRPr lang="en-US" b="1" dirty="0">
              <a:solidFill>
                <a:srgbClr val="FF00FF"/>
              </a:solidFill>
              <a:latin typeface="A Jannat LT" pitchFamily="2" charset="-78"/>
              <a:cs typeface="A Jannat LT" pitchFamily="2" charset="-78"/>
            </a:endParaRPr>
          </a:p>
        </p:txBody>
      </p:sp>
      <p:sp>
        <p:nvSpPr>
          <p:cNvPr id="4" name="ZoneTexte 3"/>
          <p:cNvSpPr txBox="1"/>
          <p:nvPr/>
        </p:nvSpPr>
        <p:spPr>
          <a:xfrm>
            <a:off x="4186782" y="1194343"/>
            <a:ext cx="1370605" cy="507831"/>
          </a:xfrm>
          <a:prstGeom prst="rect">
            <a:avLst/>
          </a:prstGeom>
          <a:noFill/>
        </p:spPr>
        <p:txBody>
          <a:bodyPr wrap="square" rtlCol="0">
            <a:spAutoFit/>
          </a:bodyPr>
          <a:lstStyle/>
          <a:p>
            <a:pPr algn="ctr"/>
            <a:r>
              <a:rPr lang="ar-DZ" sz="2700" dirty="0">
                <a:solidFill>
                  <a:srgbClr val="FF00FF"/>
                </a:solidFill>
                <a:latin typeface="A Jannat LT" pitchFamily="2" charset="-78"/>
                <a:cs typeface="A Jannat LT" pitchFamily="2" charset="-78"/>
              </a:rPr>
              <a:t>طابعتين</a:t>
            </a:r>
            <a:endParaRPr lang="en-US" sz="2700" dirty="0">
              <a:solidFill>
                <a:srgbClr val="FF00FF"/>
              </a:solidFill>
              <a:latin typeface="A Jannat LT" pitchFamily="2" charset="-78"/>
              <a:cs typeface="A Jannat LT" pitchFamily="2" charset="-78"/>
            </a:endParaRPr>
          </a:p>
        </p:txBody>
      </p:sp>
      <p:sp>
        <p:nvSpPr>
          <p:cNvPr id="5" name="ZoneTexte 4"/>
          <p:cNvSpPr txBox="1"/>
          <p:nvPr/>
        </p:nvSpPr>
        <p:spPr>
          <a:xfrm>
            <a:off x="325648" y="1165761"/>
            <a:ext cx="2522839" cy="507831"/>
          </a:xfrm>
          <a:prstGeom prst="rect">
            <a:avLst/>
          </a:prstGeom>
          <a:noFill/>
        </p:spPr>
        <p:txBody>
          <a:bodyPr wrap="square" rtlCol="0">
            <a:spAutoFit/>
          </a:bodyPr>
          <a:lstStyle/>
          <a:p>
            <a:pPr algn="ctr"/>
            <a:r>
              <a:rPr lang="ar-DZ" sz="2700" dirty="0">
                <a:solidFill>
                  <a:srgbClr val="FF00FF"/>
                </a:solidFill>
                <a:latin typeface="A Jannat LT" pitchFamily="2" charset="-78"/>
                <a:cs typeface="A Jannat LT" pitchFamily="2" charset="-78"/>
              </a:rPr>
              <a:t>ماسح ضوئي</a:t>
            </a:r>
            <a:endParaRPr lang="en-US" sz="2700" dirty="0">
              <a:solidFill>
                <a:srgbClr val="FF00FF"/>
              </a:solidFill>
              <a:latin typeface="A Jannat LT" pitchFamily="2" charset="-78"/>
              <a:cs typeface="A Jannat LT" pitchFamily="2" charset="-78"/>
            </a:endParaRPr>
          </a:p>
        </p:txBody>
      </p:sp>
      <p:sp>
        <p:nvSpPr>
          <p:cNvPr id="6" name="ZoneTexte 5"/>
          <p:cNvSpPr txBox="1"/>
          <p:nvPr/>
        </p:nvSpPr>
        <p:spPr>
          <a:xfrm>
            <a:off x="6173519" y="3125145"/>
            <a:ext cx="2688557" cy="646331"/>
          </a:xfrm>
          <a:prstGeom prst="rect">
            <a:avLst/>
          </a:prstGeom>
          <a:noFill/>
        </p:spPr>
        <p:txBody>
          <a:bodyPr wrap="none" rtlCol="0">
            <a:spAutoFit/>
          </a:bodyPr>
          <a:lstStyle/>
          <a:p>
            <a:pPr algn="r" rtl="1"/>
            <a:r>
              <a:rPr lang="ar-DZ" b="1" dirty="0">
                <a:solidFill>
                  <a:srgbClr val="FF00FF"/>
                </a:solidFill>
                <a:latin typeface="A Jannat LT" pitchFamily="2" charset="-78"/>
                <a:cs typeface="A Jannat LT" pitchFamily="2" charset="-78"/>
              </a:rPr>
              <a:t>جهاز المحول، مبدل أو موجه</a:t>
            </a:r>
          </a:p>
          <a:p>
            <a:pPr algn="r" rtl="1"/>
            <a:r>
              <a:rPr lang="ar-DZ" b="1" dirty="0">
                <a:solidFill>
                  <a:srgbClr val="FF00FF"/>
                </a:solidFill>
                <a:latin typeface="A Jannat LT" pitchFamily="2" charset="-78"/>
                <a:cs typeface="A Jannat LT" pitchFamily="2" charset="-78"/>
              </a:rPr>
              <a:t> (</a:t>
            </a:r>
            <a:r>
              <a:rPr lang="fr-FR" b="1" dirty="0">
                <a:solidFill>
                  <a:srgbClr val="FF00FF"/>
                </a:solidFill>
                <a:latin typeface="A Jannat LT" pitchFamily="2" charset="-78"/>
                <a:cs typeface="A Jannat LT" pitchFamily="2" charset="-78"/>
              </a:rPr>
              <a:t>routeur. Switch , hub</a:t>
            </a:r>
            <a:r>
              <a:rPr lang="ar-DZ" b="1" dirty="0">
                <a:solidFill>
                  <a:srgbClr val="FF00FF"/>
                </a:solidFill>
                <a:latin typeface="A Jannat LT" pitchFamily="2" charset="-78"/>
                <a:cs typeface="A Jannat LT" pitchFamily="2" charset="-78"/>
              </a:rPr>
              <a:t>)</a:t>
            </a:r>
            <a:endParaRPr lang="en-US" b="1" dirty="0">
              <a:solidFill>
                <a:srgbClr val="FF00FF"/>
              </a:solidFill>
              <a:latin typeface="A Jannat LT" pitchFamily="2" charset="-78"/>
              <a:cs typeface="A Jannat LT" pitchFamily="2" charset="-78"/>
            </a:endParaRPr>
          </a:p>
        </p:txBody>
      </p:sp>
      <p:sp>
        <p:nvSpPr>
          <p:cNvPr id="7" name="ZoneTexte 6"/>
          <p:cNvSpPr txBox="1"/>
          <p:nvPr/>
        </p:nvSpPr>
        <p:spPr>
          <a:xfrm>
            <a:off x="414609" y="2954507"/>
            <a:ext cx="2513649" cy="646331"/>
          </a:xfrm>
          <a:prstGeom prst="rect">
            <a:avLst/>
          </a:prstGeom>
          <a:noFill/>
        </p:spPr>
        <p:txBody>
          <a:bodyPr wrap="square" rtlCol="0">
            <a:spAutoFit/>
          </a:bodyPr>
          <a:lstStyle/>
          <a:p>
            <a:pPr algn="ctr"/>
            <a:r>
              <a:rPr lang="ar-DZ" b="1" dirty="0">
                <a:solidFill>
                  <a:srgbClr val="FF00FF"/>
                </a:solidFill>
                <a:latin typeface="A Jannat LT" pitchFamily="2" charset="-78"/>
                <a:cs typeface="A Jannat LT" pitchFamily="2" charset="-78"/>
              </a:rPr>
              <a:t>الشبكة المحلية  سلكية</a:t>
            </a:r>
            <a:r>
              <a:rPr lang="ar-DZ" sz="1500" b="1" dirty="0">
                <a:solidFill>
                  <a:srgbClr val="0070C0"/>
                </a:solidFill>
                <a:latin typeface="Times New Roman" panose="02020603050405020304" pitchFamily="18" charset="0"/>
                <a:cs typeface="Times New Roman" panose="02020603050405020304" pitchFamily="18" charset="0"/>
              </a:rPr>
              <a:t> </a:t>
            </a:r>
          </a:p>
          <a:p>
            <a:pPr algn="ctr"/>
            <a:r>
              <a:rPr lang="ar-DZ" b="1" dirty="0">
                <a:solidFill>
                  <a:srgbClr val="FF00FF"/>
                </a:solidFill>
                <a:latin typeface="A Jannat LT" pitchFamily="2" charset="-78"/>
                <a:cs typeface="A Jannat LT" pitchFamily="2" charset="-78"/>
              </a:rPr>
              <a:t>أو لاسلكية</a:t>
            </a:r>
            <a:endParaRPr lang="en-US" b="1" dirty="0">
              <a:solidFill>
                <a:srgbClr val="FF00FF"/>
              </a:solidFill>
              <a:latin typeface="A Jannat LT" pitchFamily="2" charset="-78"/>
              <a:cs typeface="A Jannat LT" pitchFamily="2" charset="-78"/>
            </a:endParaRPr>
          </a:p>
        </p:txBody>
      </p:sp>
      <p:sp>
        <p:nvSpPr>
          <p:cNvPr id="8" name="ZoneTexte 7"/>
          <p:cNvSpPr txBox="1"/>
          <p:nvPr/>
        </p:nvSpPr>
        <p:spPr>
          <a:xfrm>
            <a:off x="4060372" y="2932771"/>
            <a:ext cx="1833051" cy="369332"/>
          </a:xfrm>
          <a:prstGeom prst="rect">
            <a:avLst/>
          </a:prstGeom>
          <a:noFill/>
        </p:spPr>
        <p:txBody>
          <a:bodyPr wrap="square" rtlCol="0">
            <a:spAutoFit/>
          </a:bodyPr>
          <a:lstStyle/>
          <a:p>
            <a:pPr algn="ctr"/>
            <a:r>
              <a:rPr lang="ar-DZ" b="1" dirty="0">
                <a:solidFill>
                  <a:srgbClr val="FF00FF"/>
                </a:solidFill>
                <a:latin typeface="A Jannat LT" pitchFamily="2" charset="-78"/>
                <a:cs typeface="A Jannat LT" pitchFamily="2" charset="-78"/>
              </a:rPr>
              <a:t>الأنترنت</a:t>
            </a:r>
            <a:endParaRPr lang="en-US" b="1" dirty="0">
              <a:solidFill>
                <a:srgbClr val="FF00FF"/>
              </a:solidFill>
              <a:latin typeface="A Jannat LT" pitchFamily="2" charset="-78"/>
              <a:cs typeface="A Jannat LT" pitchFamily="2" charset="-78"/>
            </a:endParaRPr>
          </a:p>
        </p:txBody>
      </p:sp>
      <p:sp>
        <p:nvSpPr>
          <p:cNvPr id="2" name="AutoShape 2" descr="Résultat de recherche d'images pour &quot;pc alfatron&quot;"/>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fr-FR" sz="135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76987" y="1682725"/>
            <a:ext cx="1744601" cy="110090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76897" y="1687845"/>
            <a:ext cx="1557252" cy="9935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3309838" y="1594108"/>
            <a:ext cx="1501067" cy="120085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051941" y="1490587"/>
            <a:ext cx="1440160" cy="14401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517798" y="4042210"/>
            <a:ext cx="1601340" cy="80619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938236" y="3305345"/>
            <a:ext cx="2038332" cy="1782475"/>
          </a:xfrm>
          <a:prstGeom prst="rect">
            <a:avLst/>
          </a:prstGeom>
          <a:noFill/>
          <a:ln w="9525">
            <a:noFill/>
            <a:miter lim="800000"/>
            <a:headEnd/>
            <a:tailEnd/>
          </a:ln>
          <a:effectLst/>
        </p:spPr>
      </p:pic>
      <p:pic>
        <p:nvPicPr>
          <p:cNvPr id="21"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11560" y="3363838"/>
            <a:ext cx="2534411" cy="1772182"/>
          </a:xfrm>
          <a:prstGeom prst="rect">
            <a:avLst/>
          </a:prstGeom>
          <a:noFill/>
          <a:ln w="9525">
            <a:noFill/>
            <a:miter lim="800000"/>
            <a:headEnd/>
            <a:tailEnd/>
          </a:ln>
          <a:effectLst/>
        </p:spPr>
      </p:pic>
      <p:pic>
        <p:nvPicPr>
          <p:cNvPr id="22" name="Image 2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35975" y="3684913"/>
            <a:ext cx="1325188" cy="1376157"/>
          </a:xfrm>
          <a:prstGeom prst="rect">
            <a:avLst/>
          </a:prstGeom>
        </p:spPr>
      </p:pic>
    </p:spTree>
    <p:extLst>
      <p:ext uri="{BB962C8B-B14F-4D97-AF65-F5344CB8AC3E}">
        <p14:creationId xmlns:p14="http://schemas.microsoft.com/office/powerpoint/2010/main" val="7407709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900" decel="100000" fill="hold"/>
                                        <p:tgtEl>
                                          <p:spTgt spid="2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p:cTn id="21" dur="500" fill="hold"/>
                                        <p:tgtEl>
                                          <p:spTgt spid="1026"/>
                                        </p:tgtEl>
                                        <p:attrNameLst>
                                          <p:attrName>ppt_w</p:attrName>
                                        </p:attrNameLst>
                                      </p:cBhvr>
                                      <p:tavLst>
                                        <p:tav tm="0">
                                          <p:val>
                                            <p:fltVal val="0"/>
                                          </p:val>
                                        </p:tav>
                                        <p:tav tm="100000">
                                          <p:val>
                                            <p:strVal val="#ppt_w"/>
                                          </p:val>
                                        </p:tav>
                                      </p:tavLst>
                                    </p:anim>
                                    <p:anim calcmode="lin" valueType="num">
                                      <p:cBhvr>
                                        <p:cTn id="22" dur="500" fill="hold"/>
                                        <p:tgtEl>
                                          <p:spTgt spid="1026"/>
                                        </p:tgtEl>
                                        <p:attrNameLst>
                                          <p:attrName>ppt_h</p:attrName>
                                        </p:attrNameLst>
                                      </p:cBhvr>
                                      <p:tavLst>
                                        <p:tav tm="0">
                                          <p:val>
                                            <p:fltVal val="0"/>
                                          </p:val>
                                        </p:tav>
                                        <p:tav tm="100000">
                                          <p:val>
                                            <p:strVal val="#ppt_h"/>
                                          </p:val>
                                        </p:tav>
                                      </p:tavLst>
                                    </p:anim>
                                    <p:animEffect transition="in" filter="fade">
                                      <p:cBhvr>
                                        <p:cTn id="23" dur="500"/>
                                        <p:tgtEl>
                                          <p:spTgt spid="1026"/>
                                        </p:tgtEl>
                                      </p:cBhvr>
                                    </p:animEffect>
                                  </p:childTnLst>
                                </p:cTn>
                              </p:par>
                            </p:childTnLst>
                          </p:cTn>
                        </p:par>
                        <p:par>
                          <p:cTn id="24" fill="hold">
                            <p:stCondLst>
                              <p:cond delay="2500"/>
                            </p:stCondLst>
                            <p:childTnLst>
                              <p:par>
                                <p:cTn id="25" presetID="37" presetClass="entr" presetSubtype="0"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900" decel="100000" fill="hold"/>
                                        <p:tgtEl>
                                          <p:spTgt spid="4"/>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31" fill="hold">
                            <p:stCondLst>
                              <p:cond delay="3500"/>
                            </p:stCondLst>
                            <p:childTnLst>
                              <p:par>
                                <p:cTn id="32" presetID="53" presetClass="entr" presetSubtype="16" fill="hold" nodeType="afterEffect">
                                  <p:stCondLst>
                                    <p:cond delay="0"/>
                                  </p:stCondLst>
                                  <p:childTnLst>
                                    <p:set>
                                      <p:cBhvr>
                                        <p:cTn id="33" dur="1" fill="hold">
                                          <p:stCondLst>
                                            <p:cond delay="0"/>
                                          </p:stCondLst>
                                        </p:cTn>
                                        <p:tgtEl>
                                          <p:spTgt spid="1027"/>
                                        </p:tgtEl>
                                        <p:attrNameLst>
                                          <p:attrName>style.visibility</p:attrName>
                                        </p:attrNameLst>
                                      </p:cBhvr>
                                      <p:to>
                                        <p:strVal val="visible"/>
                                      </p:to>
                                    </p:set>
                                    <p:anim calcmode="lin" valueType="num">
                                      <p:cBhvr>
                                        <p:cTn id="34" dur="500" fill="hold"/>
                                        <p:tgtEl>
                                          <p:spTgt spid="1027"/>
                                        </p:tgtEl>
                                        <p:attrNameLst>
                                          <p:attrName>ppt_w</p:attrName>
                                        </p:attrNameLst>
                                      </p:cBhvr>
                                      <p:tavLst>
                                        <p:tav tm="0">
                                          <p:val>
                                            <p:fltVal val="0"/>
                                          </p:val>
                                        </p:tav>
                                        <p:tav tm="100000">
                                          <p:val>
                                            <p:strVal val="#ppt_w"/>
                                          </p:val>
                                        </p:tav>
                                      </p:tavLst>
                                    </p:anim>
                                    <p:anim calcmode="lin" valueType="num">
                                      <p:cBhvr>
                                        <p:cTn id="35" dur="500" fill="hold"/>
                                        <p:tgtEl>
                                          <p:spTgt spid="1027"/>
                                        </p:tgtEl>
                                        <p:attrNameLst>
                                          <p:attrName>ppt_h</p:attrName>
                                        </p:attrNameLst>
                                      </p:cBhvr>
                                      <p:tavLst>
                                        <p:tav tm="0">
                                          <p:val>
                                            <p:fltVal val="0"/>
                                          </p:val>
                                        </p:tav>
                                        <p:tav tm="100000">
                                          <p:val>
                                            <p:strVal val="#ppt_h"/>
                                          </p:val>
                                        </p:tav>
                                      </p:tavLst>
                                    </p:anim>
                                    <p:animEffect transition="in" filter="fade">
                                      <p:cBhvr>
                                        <p:cTn id="36" dur="500"/>
                                        <p:tgtEl>
                                          <p:spTgt spid="1027"/>
                                        </p:tgtEl>
                                      </p:cBhvr>
                                    </p:animEffect>
                                  </p:childTnLst>
                                </p:cTn>
                              </p:par>
                            </p:childTnLst>
                          </p:cTn>
                        </p:par>
                        <p:par>
                          <p:cTn id="37" fill="hold">
                            <p:stCondLst>
                              <p:cond delay="4000"/>
                            </p:stCondLst>
                            <p:childTnLst>
                              <p:par>
                                <p:cTn id="38" presetID="53" presetClass="entr" presetSubtype="16" fill="hold" nodeType="afterEffect">
                                  <p:stCondLst>
                                    <p:cond delay="0"/>
                                  </p:stCondLst>
                                  <p:childTnLst>
                                    <p:set>
                                      <p:cBhvr>
                                        <p:cTn id="39" dur="1" fill="hold">
                                          <p:stCondLst>
                                            <p:cond delay="0"/>
                                          </p:stCondLst>
                                        </p:cTn>
                                        <p:tgtEl>
                                          <p:spTgt spid="1028"/>
                                        </p:tgtEl>
                                        <p:attrNameLst>
                                          <p:attrName>style.visibility</p:attrName>
                                        </p:attrNameLst>
                                      </p:cBhvr>
                                      <p:to>
                                        <p:strVal val="visible"/>
                                      </p:to>
                                    </p:set>
                                    <p:anim calcmode="lin" valueType="num">
                                      <p:cBhvr>
                                        <p:cTn id="40" dur="500" fill="hold"/>
                                        <p:tgtEl>
                                          <p:spTgt spid="1028"/>
                                        </p:tgtEl>
                                        <p:attrNameLst>
                                          <p:attrName>ppt_w</p:attrName>
                                        </p:attrNameLst>
                                      </p:cBhvr>
                                      <p:tavLst>
                                        <p:tav tm="0">
                                          <p:val>
                                            <p:fltVal val="0"/>
                                          </p:val>
                                        </p:tav>
                                        <p:tav tm="100000">
                                          <p:val>
                                            <p:strVal val="#ppt_w"/>
                                          </p:val>
                                        </p:tav>
                                      </p:tavLst>
                                    </p:anim>
                                    <p:anim calcmode="lin" valueType="num">
                                      <p:cBhvr>
                                        <p:cTn id="41" dur="500" fill="hold"/>
                                        <p:tgtEl>
                                          <p:spTgt spid="1028"/>
                                        </p:tgtEl>
                                        <p:attrNameLst>
                                          <p:attrName>ppt_h</p:attrName>
                                        </p:attrNameLst>
                                      </p:cBhvr>
                                      <p:tavLst>
                                        <p:tav tm="0">
                                          <p:val>
                                            <p:fltVal val="0"/>
                                          </p:val>
                                        </p:tav>
                                        <p:tav tm="100000">
                                          <p:val>
                                            <p:strVal val="#ppt_h"/>
                                          </p:val>
                                        </p:tav>
                                      </p:tavLst>
                                    </p:anim>
                                    <p:animEffect transition="in" filter="fade">
                                      <p:cBhvr>
                                        <p:cTn id="42" dur="500"/>
                                        <p:tgtEl>
                                          <p:spTgt spid="1028"/>
                                        </p:tgtEl>
                                      </p:cBhvr>
                                    </p:animEffect>
                                  </p:childTnLst>
                                </p:cTn>
                              </p:par>
                            </p:childTnLst>
                          </p:cTn>
                        </p:par>
                        <p:par>
                          <p:cTn id="43" fill="hold">
                            <p:stCondLst>
                              <p:cond delay="4500"/>
                            </p:stCondLst>
                            <p:childTnLst>
                              <p:par>
                                <p:cTn id="44" presetID="37" presetClass="entr" presetSubtype="0" fill="hold" grpId="0" nodeType="after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fade">
                                      <p:cBhvr>
                                        <p:cTn id="46" dur="1000"/>
                                        <p:tgtEl>
                                          <p:spTgt spid="5"/>
                                        </p:tgtEl>
                                      </p:cBhvr>
                                    </p:animEffect>
                                    <p:anim calcmode="lin" valueType="num">
                                      <p:cBhvr>
                                        <p:cTn id="47" dur="1000" fill="hold"/>
                                        <p:tgtEl>
                                          <p:spTgt spid="5"/>
                                        </p:tgtEl>
                                        <p:attrNameLst>
                                          <p:attrName>ppt_x</p:attrName>
                                        </p:attrNameLst>
                                      </p:cBhvr>
                                      <p:tavLst>
                                        <p:tav tm="0">
                                          <p:val>
                                            <p:strVal val="#ppt_x"/>
                                          </p:val>
                                        </p:tav>
                                        <p:tav tm="100000">
                                          <p:val>
                                            <p:strVal val="#ppt_x"/>
                                          </p:val>
                                        </p:tav>
                                      </p:tavLst>
                                    </p:anim>
                                    <p:anim calcmode="lin" valueType="num">
                                      <p:cBhvr>
                                        <p:cTn id="48" dur="900" decel="100000" fill="hold"/>
                                        <p:tgtEl>
                                          <p:spTgt spid="5"/>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50" fill="hold">
                            <p:stCondLst>
                              <p:cond delay="5500"/>
                            </p:stCondLst>
                            <p:childTnLst>
                              <p:par>
                                <p:cTn id="51" presetID="53" presetClass="entr" presetSubtype="16" fill="hold" nodeType="afterEffect">
                                  <p:stCondLst>
                                    <p:cond delay="0"/>
                                  </p:stCondLst>
                                  <p:childTnLst>
                                    <p:set>
                                      <p:cBhvr>
                                        <p:cTn id="52" dur="1" fill="hold">
                                          <p:stCondLst>
                                            <p:cond delay="0"/>
                                          </p:stCondLst>
                                        </p:cTn>
                                        <p:tgtEl>
                                          <p:spTgt spid="1029"/>
                                        </p:tgtEl>
                                        <p:attrNameLst>
                                          <p:attrName>style.visibility</p:attrName>
                                        </p:attrNameLst>
                                      </p:cBhvr>
                                      <p:to>
                                        <p:strVal val="visible"/>
                                      </p:to>
                                    </p:set>
                                    <p:anim calcmode="lin" valueType="num">
                                      <p:cBhvr>
                                        <p:cTn id="53" dur="500" fill="hold"/>
                                        <p:tgtEl>
                                          <p:spTgt spid="1029"/>
                                        </p:tgtEl>
                                        <p:attrNameLst>
                                          <p:attrName>ppt_w</p:attrName>
                                        </p:attrNameLst>
                                      </p:cBhvr>
                                      <p:tavLst>
                                        <p:tav tm="0">
                                          <p:val>
                                            <p:fltVal val="0"/>
                                          </p:val>
                                        </p:tav>
                                        <p:tav tm="100000">
                                          <p:val>
                                            <p:strVal val="#ppt_w"/>
                                          </p:val>
                                        </p:tav>
                                      </p:tavLst>
                                    </p:anim>
                                    <p:anim calcmode="lin" valueType="num">
                                      <p:cBhvr>
                                        <p:cTn id="54" dur="500" fill="hold"/>
                                        <p:tgtEl>
                                          <p:spTgt spid="1029"/>
                                        </p:tgtEl>
                                        <p:attrNameLst>
                                          <p:attrName>ppt_h</p:attrName>
                                        </p:attrNameLst>
                                      </p:cBhvr>
                                      <p:tavLst>
                                        <p:tav tm="0">
                                          <p:val>
                                            <p:fltVal val="0"/>
                                          </p:val>
                                        </p:tav>
                                        <p:tav tm="100000">
                                          <p:val>
                                            <p:strVal val="#ppt_h"/>
                                          </p:val>
                                        </p:tav>
                                      </p:tavLst>
                                    </p:anim>
                                    <p:animEffect transition="in" filter="fade">
                                      <p:cBhvr>
                                        <p:cTn id="55" dur="500"/>
                                        <p:tgtEl>
                                          <p:spTgt spid="1029"/>
                                        </p:tgtEl>
                                      </p:cBhvr>
                                    </p:animEffect>
                                  </p:childTnLst>
                                </p:cTn>
                              </p:par>
                            </p:childTnLst>
                          </p:cTn>
                        </p:par>
                        <p:par>
                          <p:cTn id="56" fill="hold">
                            <p:stCondLst>
                              <p:cond delay="6000"/>
                            </p:stCondLst>
                            <p:childTnLst>
                              <p:par>
                                <p:cTn id="57" presetID="37" presetClass="entr" presetSubtype="0" fill="hold" grpId="0" nodeType="after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fade">
                                      <p:cBhvr>
                                        <p:cTn id="59" dur="1000"/>
                                        <p:tgtEl>
                                          <p:spTgt spid="6"/>
                                        </p:tgtEl>
                                      </p:cBhvr>
                                    </p:animEffect>
                                    <p:anim calcmode="lin" valueType="num">
                                      <p:cBhvr>
                                        <p:cTn id="60" dur="1000" fill="hold"/>
                                        <p:tgtEl>
                                          <p:spTgt spid="6"/>
                                        </p:tgtEl>
                                        <p:attrNameLst>
                                          <p:attrName>ppt_x</p:attrName>
                                        </p:attrNameLst>
                                      </p:cBhvr>
                                      <p:tavLst>
                                        <p:tav tm="0">
                                          <p:val>
                                            <p:strVal val="#ppt_x"/>
                                          </p:val>
                                        </p:tav>
                                        <p:tav tm="100000">
                                          <p:val>
                                            <p:strVal val="#ppt_x"/>
                                          </p:val>
                                        </p:tav>
                                      </p:tavLst>
                                    </p:anim>
                                    <p:anim calcmode="lin" valueType="num">
                                      <p:cBhvr>
                                        <p:cTn id="61" dur="900" decel="100000" fill="hold"/>
                                        <p:tgtEl>
                                          <p:spTgt spid="6"/>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63" fill="hold">
                            <p:stCondLst>
                              <p:cond delay="7000"/>
                            </p:stCondLst>
                            <p:childTnLst>
                              <p:par>
                                <p:cTn id="64" presetID="53" presetClass="entr" presetSubtype="16" fill="hold" nodeType="afterEffect">
                                  <p:stCondLst>
                                    <p:cond delay="0"/>
                                  </p:stCondLst>
                                  <p:childTnLst>
                                    <p:set>
                                      <p:cBhvr>
                                        <p:cTn id="65" dur="1" fill="hold">
                                          <p:stCondLst>
                                            <p:cond delay="0"/>
                                          </p:stCondLst>
                                        </p:cTn>
                                        <p:tgtEl>
                                          <p:spTgt spid="1030"/>
                                        </p:tgtEl>
                                        <p:attrNameLst>
                                          <p:attrName>style.visibility</p:attrName>
                                        </p:attrNameLst>
                                      </p:cBhvr>
                                      <p:to>
                                        <p:strVal val="visible"/>
                                      </p:to>
                                    </p:set>
                                    <p:anim calcmode="lin" valueType="num">
                                      <p:cBhvr>
                                        <p:cTn id="66" dur="500" fill="hold"/>
                                        <p:tgtEl>
                                          <p:spTgt spid="1030"/>
                                        </p:tgtEl>
                                        <p:attrNameLst>
                                          <p:attrName>ppt_w</p:attrName>
                                        </p:attrNameLst>
                                      </p:cBhvr>
                                      <p:tavLst>
                                        <p:tav tm="0">
                                          <p:val>
                                            <p:fltVal val="0"/>
                                          </p:val>
                                        </p:tav>
                                        <p:tav tm="100000">
                                          <p:val>
                                            <p:strVal val="#ppt_w"/>
                                          </p:val>
                                        </p:tav>
                                      </p:tavLst>
                                    </p:anim>
                                    <p:anim calcmode="lin" valueType="num">
                                      <p:cBhvr>
                                        <p:cTn id="67" dur="500" fill="hold"/>
                                        <p:tgtEl>
                                          <p:spTgt spid="1030"/>
                                        </p:tgtEl>
                                        <p:attrNameLst>
                                          <p:attrName>ppt_h</p:attrName>
                                        </p:attrNameLst>
                                      </p:cBhvr>
                                      <p:tavLst>
                                        <p:tav tm="0">
                                          <p:val>
                                            <p:fltVal val="0"/>
                                          </p:val>
                                        </p:tav>
                                        <p:tav tm="100000">
                                          <p:val>
                                            <p:strVal val="#ppt_h"/>
                                          </p:val>
                                        </p:tav>
                                      </p:tavLst>
                                    </p:anim>
                                    <p:animEffect transition="in" filter="fade">
                                      <p:cBhvr>
                                        <p:cTn id="68" dur="500"/>
                                        <p:tgtEl>
                                          <p:spTgt spid="1030"/>
                                        </p:tgtEl>
                                      </p:cBhvr>
                                    </p:animEffect>
                                  </p:childTnLst>
                                </p:cTn>
                              </p:par>
                            </p:childTnLst>
                          </p:cTn>
                        </p:par>
                        <p:par>
                          <p:cTn id="69" fill="hold">
                            <p:stCondLst>
                              <p:cond delay="7500"/>
                            </p:stCondLst>
                            <p:childTnLst>
                              <p:par>
                                <p:cTn id="70" presetID="53" presetClass="entr" presetSubtype="16" fill="hold" nodeType="after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500" fill="hold"/>
                                        <p:tgtEl>
                                          <p:spTgt spid="22"/>
                                        </p:tgtEl>
                                        <p:attrNameLst>
                                          <p:attrName>ppt_w</p:attrName>
                                        </p:attrNameLst>
                                      </p:cBhvr>
                                      <p:tavLst>
                                        <p:tav tm="0">
                                          <p:val>
                                            <p:fltVal val="0"/>
                                          </p:val>
                                        </p:tav>
                                        <p:tav tm="100000">
                                          <p:val>
                                            <p:strVal val="#ppt_w"/>
                                          </p:val>
                                        </p:tav>
                                      </p:tavLst>
                                    </p:anim>
                                    <p:anim calcmode="lin" valueType="num">
                                      <p:cBhvr>
                                        <p:cTn id="73" dur="500" fill="hold"/>
                                        <p:tgtEl>
                                          <p:spTgt spid="22"/>
                                        </p:tgtEl>
                                        <p:attrNameLst>
                                          <p:attrName>ppt_h</p:attrName>
                                        </p:attrNameLst>
                                      </p:cBhvr>
                                      <p:tavLst>
                                        <p:tav tm="0">
                                          <p:val>
                                            <p:fltVal val="0"/>
                                          </p:val>
                                        </p:tav>
                                        <p:tav tm="100000">
                                          <p:val>
                                            <p:strVal val="#ppt_h"/>
                                          </p:val>
                                        </p:tav>
                                      </p:tavLst>
                                    </p:anim>
                                    <p:animEffect transition="in" filter="fade">
                                      <p:cBhvr>
                                        <p:cTn id="74" dur="500"/>
                                        <p:tgtEl>
                                          <p:spTgt spid="22"/>
                                        </p:tgtEl>
                                      </p:cBhvr>
                                    </p:animEffect>
                                  </p:childTnLst>
                                </p:cTn>
                              </p:par>
                            </p:childTnLst>
                          </p:cTn>
                        </p:par>
                        <p:par>
                          <p:cTn id="75" fill="hold">
                            <p:stCondLst>
                              <p:cond delay="8000"/>
                            </p:stCondLst>
                            <p:childTnLst>
                              <p:par>
                                <p:cTn id="76" presetID="37" presetClass="entr" presetSubtype="0" fill="hold" grpId="0" nodeType="afterEffect">
                                  <p:stCondLst>
                                    <p:cond delay="0"/>
                                  </p:stCondLst>
                                  <p:childTnLst>
                                    <p:set>
                                      <p:cBhvr>
                                        <p:cTn id="77" dur="1" fill="hold">
                                          <p:stCondLst>
                                            <p:cond delay="0"/>
                                          </p:stCondLst>
                                        </p:cTn>
                                        <p:tgtEl>
                                          <p:spTgt spid="8"/>
                                        </p:tgtEl>
                                        <p:attrNameLst>
                                          <p:attrName>style.visibility</p:attrName>
                                        </p:attrNameLst>
                                      </p:cBhvr>
                                      <p:to>
                                        <p:strVal val="visible"/>
                                      </p:to>
                                    </p:set>
                                    <p:animEffect transition="in" filter="fade">
                                      <p:cBhvr>
                                        <p:cTn id="78" dur="1000"/>
                                        <p:tgtEl>
                                          <p:spTgt spid="8"/>
                                        </p:tgtEl>
                                      </p:cBhvr>
                                    </p:animEffect>
                                    <p:anim calcmode="lin" valueType="num">
                                      <p:cBhvr>
                                        <p:cTn id="79" dur="1000" fill="hold"/>
                                        <p:tgtEl>
                                          <p:spTgt spid="8"/>
                                        </p:tgtEl>
                                        <p:attrNameLst>
                                          <p:attrName>ppt_x</p:attrName>
                                        </p:attrNameLst>
                                      </p:cBhvr>
                                      <p:tavLst>
                                        <p:tav tm="0">
                                          <p:val>
                                            <p:strVal val="#ppt_x"/>
                                          </p:val>
                                        </p:tav>
                                        <p:tav tm="100000">
                                          <p:val>
                                            <p:strVal val="#ppt_x"/>
                                          </p:val>
                                        </p:tav>
                                      </p:tavLst>
                                    </p:anim>
                                    <p:anim calcmode="lin" valueType="num">
                                      <p:cBhvr>
                                        <p:cTn id="80" dur="900" decel="100000" fill="hold"/>
                                        <p:tgtEl>
                                          <p:spTgt spid="8"/>
                                        </p:tgtEl>
                                        <p:attrNameLst>
                                          <p:attrName>ppt_y</p:attrName>
                                        </p:attrNameLst>
                                      </p:cBhvr>
                                      <p:tavLst>
                                        <p:tav tm="0">
                                          <p:val>
                                            <p:strVal val="#ppt_y+1"/>
                                          </p:val>
                                        </p:tav>
                                        <p:tav tm="100000">
                                          <p:val>
                                            <p:strVal val="#ppt_y-.03"/>
                                          </p:val>
                                        </p:tav>
                                      </p:tavLst>
                                    </p:anim>
                                    <p:anim calcmode="lin" valueType="num">
                                      <p:cBhvr>
                                        <p:cTn id="81"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82" fill="hold">
                            <p:stCondLst>
                              <p:cond delay="9000"/>
                            </p:stCondLst>
                            <p:childTnLst>
                              <p:par>
                                <p:cTn id="83" presetID="53" presetClass="entr" presetSubtype="16" fill="hold" nodeType="afterEffect">
                                  <p:stCondLst>
                                    <p:cond delay="0"/>
                                  </p:stCondLst>
                                  <p:childTnLst>
                                    <p:set>
                                      <p:cBhvr>
                                        <p:cTn id="84" dur="1" fill="hold">
                                          <p:stCondLst>
                                            <p:cond delay="0"/>
                                          </p:stCondLst>
                                        </p:cTn>
                                        <p:tgtEl>
                                          <p:spTgt spid="19"/>
                                        </p:tgtEl>
                                        <p:attrNameLst>
                                          <p:attrName>style.visibility</p:attrName>
                                        </p:attrNameLst>
                                      </p:cBhvr>
                                      <p:to>
                                        <p:strVal val="visible"/>
                                      </p:to>
                                    </p:set>
                                    <p:anim calcmode="lin" valueType="num">
                                      <p:cBhvr>
                                        <p:cTn id="85" dur="500" fill="hold"/>
                                        <p:tgtEl>
                                          <p:spTgt spid="19"/>
                                        </p:tgtEl>
                                        <p:attrNameLst>
                                          <p:attrName>ppt_w</p:attrName>
                                        </p:attrNameLst>
                                      </p:cBhvr>
                                      <p:tavLst>
                                        <p:tav tm="0">
                                          <p:val>
                                            <p:fltVal val="0"/>
                                          </p:val>
                                        </p:tav>
                                        <p:tav tm="100000">
                                          <p:val>
                                            <p:strVal val="#ppt_w"/>
                                          </p:val>
                                        </p:tav>
                                      </p:tavLst>
                                    </p:anim>
                                    <p:anim calcmode="lin" valueType="num">
                                      <p:cBhvr>
                                        <p:cTn id="86" dur="500" fill="hold"/>
                                        <p:tgtEl>
                                          <p:spTgt spid="19"/>
                                        </p:tgtEl>
                                        <p:attrNameLst>
                                          <p:attrName>ppt_h</p:attrName>
                                        </p:attrNameLst>
                                      </p:cBhvr>
                                      <p:tavLst>
                                        <p:tav tm="0">
                                          <p:val>
                                            <p:fltVal val="0"/>
                                          </p:val>
                                        </p:tav>
                                        <p:tav tm="100000">
                                          <p:val>
                                            <p:strVal val="#ppt_h"/>
                                          </p:val>
                                        </p:tav>
                                      </p:tavLst>
                                    </p:anim>
                                    <p:animEffect transition="in" filter="fade">
                                      <p:cBhvr>
                                        <p:cTn id="87" dur="500"/>
                                        <p:tgtEl>
                                          <p:spTgt spid="19"/>
                                        </p:tgtEl>
                                      </p:cBhvr>
                                    </p:animEffect>
                                  </p:childTnLst>
                                </p:cTn>
                              </p:par>
                            </p:childTnLst>
                          </p:cTn>
                        </p:par>
                        <p:par>
                          <p:cTn id="88" fill="hold">
                            <p:stCondLst>
                              <p:cond delay="9500"/>
                            </p:stCondLst>
                            <p:childTnLst>
                              <p:par>
                                <p:cTn id="89" presetID="37" presetClass="entr" presetSubtype="0" fill="hold" grpId="0" nodeType="afterEffect">
                                  <p:stCondLst>
                                    <p:cond delay="0"/>
                                  </p:stCondLst>
                                  <p:childTnLst>
                                    <p:set>
                                      <p:cBhvr>
                                        <p:cTn id="90" dur="1" fill="hold">
                                          <p:stCondLst>
                                            <p:cond delay="0"/>
                                          </p:stCondLst>
                                        </p:cTn>
                                        <p:tgtEl>
                                          <p:spTgt spid="7"/>
                                        </p:tgtEl>
                                        <p:attrNameLst>
                                          <p:attrName>style.visibility</p:attrName>
                                        </p:attrNameLst>
                                      </p:cBhvr>
                                      <p:to>
                                        <p:strVal val="visible"/>
                                      </p:to>
                                    </p:set>
                                    <p:animEffect transition="in" filter="fade">
                                      <p:cBhvr>
                                        <p:cTn id="91" dur="1000"/>
                                        <p:tgtEl>
                                          <p:spTgt spid="7"/>
                                        </p:tgtEl>
                                      </p:cBhvr>
                                    </p:animEffect>
                                    <p:anim calcmode="lin" valueType="num">
                                      <p:cBhvr>
                                        <p:cTn id="92" dur="1000" fill="hold"/>
                                        <p:tgtEl>
                                          <p:spTgt spid="7"/>
                                        </p:tgtEl>
                                        <p:attrNameLst>
                                          <p:attrName>ppt_x</p:attrName>
                                        </p:attrNameLst>
                                      </p:cBhvr>
                                      <p:tavLst>
                                        <p:tav tm="0">
                                          <p:val>
                                            <p:strVal val="#ppt_x"/>
                                          </p:val>
                                        </p:tav>
                                        <p:tav tm="100000">
                                          <p:val>
                                            <p:strVal val="#ppt_x"/>
                                          </p:val>
                                        </p:tav>
                                      </p:tavLst>
                                    </p:anim>
                                    <p:anim calcmode="lin" valueType="num">
                                      <p:cBhvr>
                                        <p:cTn id="93" dur="900" decel="100000" fill="hold"/>
                                        <p:tgtEl>
                                          <p:spTgt spid="7"/>
                                        </p:tgtEl>
                                        <p:attrNameLst>
                                          <p:attrName>ppt_y</p:attrName>
                                        </p:attrNameLst>
                                      </p:cBhvr>
                                      <p:tavLst>
                                        <p:tav tm="0">
                                          <p:val>
                                            <p:strVal val="#ppt_y+1"/>
                                          </p:val>
                                        </p:tav>
                                        <p:tav tm="100000">
                                          <p:val>
                                            <p:strVal val="#ppt_y-.03"/>
                                          </p:val>
                                        </p:tav>
                                      </p:tavLst>
                                    </p:anim>
                                    <p:anim calcmode="lin" valueType="num">
                                      <p:cBhvr>
                                        <p:cTn id="94"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95" fill="hold">
                            <p:stCondLst>
                              <p:cond delay="10500"/>
                            </p:stCondLst>
                            <p:childTnLst>
                              <p:par>
                                <p:cTn id="96" presetID="53" presetClass="entr" presetSubtype="16" fill="hold" nodeType="afterEffect">
                                  <p:stCondLst>
                                    <p:cond delay="0"/>
                                  </p:stCondLst>
                                  <p:childTnLst>
                                    <p:set>
                                      <p:cBhvr>
                                        <p:cTn id="97" dur="1" fill="hold">
                                          <p:stCondLst>
                                            <p:cond delay="0"/>
                                          </p:stCondLst>
                                        </p:cTn>
                                        <p:tgtEl>
                                          <p:spTgt spid="21"/>
                                        </p:tgtEl>
                                        <p:attrNameLst>
                                          <p:attrName>style.visibility</p:attrName>
                                        </p:attrNameLst>
                                      </p:cBhvr>
                                      <p:to>
                                        <p:strVal val="visible"/>
                                      </p:to>
                                    </p:set>
                                    <p:anim calcmode="lin" valueType="num">
                                      <p:cBhvr>
                                        <p:cTn id="98" dur="500" fill="hold"/>
                                        <p:tgtEl>
                                          <p:spTgt spid="21"/>
                                        </p:tgtEl>
                                        <p:attrNameLst>
                                          <p:attrName>ppt_w</p:attrName>
                                        </p:attrNameLst>
                                      </p:cBhvr>
                                      <p:tavLst>
                                        <p:tav tm="0">
                                          <p:val>
                                            <p:fltVal val="0"/>
                                          </p:val>
                                        </p:tav>
                                        <p:tav tm="100000">
                                          <p:val>
                                            <p:strVal val="#ppt_w"/>
                                          </p:val>
                                        </p:tav>
                                      </p:tavLst>
                                    </p:anim>
                                    <p:anim calcmode="lin" valueType="num">
                                      <p:cBhvr>
                                        <p:cTn id="99" dur="500" fill="hold"/>
                                        <p:tgtEl>
                                          <p:spTgt spid="21"/>
                                        </p:tgtEl>
                                        <p:attrNameLst>
                                          <p:attrName>ppt_h</p:attrName>
                                        </p:attrNameLst>
                                      </p:cBhvr>
                                      <p:tavLst>
                                        <p:tav tm="0">
                                          <p:val>
                                            <p:fltVal val="0"/>
                                          </p:val>
                                        </p:tav>
                                        <p:tav tm="100000">
                                          <p:val>
                                            <p:strVal val="#ppt_h"/>
                                          </p:val>
                                        </p:tav>
                                      </p:tavLst>
                                    </p:anim>
                                    <p:animEffect transition="in" filter="fade">
                                      <p:cBhvr>
                                        <p:cTn id="10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 grpId="0" build="p"/>
      <p:bldP spid="4" grpId="0"/>
      <p:bldP spid="5"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835696" y="195486"/>
            <a:ext cx="5472608" cy="1005840"/>
          </a:xfrm>
        </p:spPr>
        <p:txBody>
          <a:bodyPr>
            <a:normAutofit/>
          </a:bodyPr>
          <a:lstStyle/>
          <a:p>
            <a:pPr algn="r"/>
            <a:r>
              <a:rPr lang="ar-SA" sz="5000" dirty="0" smtClean="0">
                <a:solidFill>
                  <a:srgbClr val="FF0000"/>
                </a:solidFill>
                <a:latin typeface="Aldhabi" pitchFamily="2" charset="-78"/>
                <a:cs typeface="Aldhabi" pitchFamily="2" charset="-78"/>
              </a:rPr>
              <a:t>يضاف إلى الأجهزة المذكورة سلفا، ما يلي</a:t>
            </a:r>
            <a:endParaRPr lang="fr-FR" sz="5000" dirty="0">
              <a:solidFill>
                <a:srgbClr val="FF0000"/>
              </a:solidFill>
              <a:latin typeface="Aldhabi" pitchFamily="2" charset="-78"/>
              <a:cs typeface="Aldhabi" pitchFamily="2" charset="-78"/>
            </a:endParaRP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4328" y="2517981"/>
            <a:ext cx="1362075" cy="2143125"/>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2660" y="2679905"/>
            <a:ext cx="2314575" cy="1819275"/>
          </a:xfrm>
          <a:prstGeom prst="rect">
            <a:avLst/>
          </a:prstGeom>
        </p:spPr>
      </p:pic>
      <p:sp>
        <p:nvSpPr>
          <p:cNvPr id="8" name="ZoneTexte 7"/>
          <p:cNvSpPr txBox="1"/>
          <p:nvPr/>
        </p:nvSpPr>
        <p:spPr>
          <a:xfrm>
            <a:off x="74314" y="1554247"/>
            <a:ext cx="1823357" cy="507831"/>
          </a:xfrm>
          <a:prstGeom prst="rect">
            <a:avLst/>
          </a:prstGeom>
          <a:noFill/>
        </p:spPr>
        <p:txBody>
          <a:bodyPr wrap="square" rtlCol="0">
            <a:spAutoFit/>
          </a:bodyPr>
          <a:lstStyle/>
          <a:p>
            <a:pPr marL="342900" indent="-342900" algn="ctr"/>
            <a:r>
              <a:rPr lang="fr-FR" sz="2700" dirty="0" err="1">
                <a:solidFill>
                  <a:srgbClr val="FF00FF"/>
                </a:solidFill>
                <a:latin typeface="A Jannat LT" pitchFamily="2" charset="-78"/>
                <a:cs typeface="A Jannat LT" pitchFamily="2" charset="-78"/>
              </a:rPr>
              <a:t>Datashow</a:t>
            </a:r>
            <a:endParaRPr lang="en-US" sz="2700" dirty="0">
              <a:solidFill>
                <a:srgbClr val="FF00FF"/>
              </a:solidFill>
              <a:latin typeface="A Jannat LT" pitchFamily="2" charset="-78"/>
              <a:cs typeface="A Jannat LT" pitchFamily="2" charset="-78"/>
            </a:endParaRPr>
          </a:p>
        </p:txBody>
      </p:sp>
      <p:pic>
        <p:nvPicPr>
          <p:cNvPr id="9" name="Imag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229" y="1745420"/>
            <a:ext cx="1545122" cy="1545122"/>
          </a:xfrm>
          <a:prstGeom prst="rect">
            <a:avLst/>
          </a:prstGeom>
        </p:spPr>
      </p:pic>
      <p:pic>
        <p:nvPicPr>
          <p:cNvPr id="10" name="Imag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95936" y="2033435"/>
            <a:ext cx="2750697" cy="1875058"/>
          </a:xfrm>
          <a:prstGeom prst="rect">
            <a:avLst/>
          </a:prstGeom>
        </p:spPr>
      </p:pic>
      <p:sp>
        <p:nvSpPr>
          <p:cNvPr id="11" name="ZoneTexte 10"/>
          <p:cNvSpPr txBox="1"/>
          <p:nvPr/>
        </p:nvSpPr>
        <p:spPr>
          <a:xfrm>
            <a:off x="7384386" y="1752765"/>
            <a:ext cx="1823357" cy="507831"/>
          </a:xfrm>
          <a:prstGeom prst="rect">
            <a:avLst/>
          </a:prstGeom>
          <a:noFill/>
        </p:spPr>
        <p:txBody>
          <a:bodyPr wrap="square" rtlCol="0">
            <a:spAutoFit/>
          </a:bodyPr>
          <a:lstStyle/>
          <a:p>
            <a:pPr marL="342900" indent="-342900" algn="ctr"/>
            <a:r>
              <a:rPr lang="ar-DZ" sz="2700" dirty="0">
                <a:solidFill>
                  <a:srgbClr val="FF00FF"/>
                </a:solidFill>
                <a:latin typeface="A Jannat LT" pitchFamily="2" charset="-78"/>
                <a:cs typeface="A Jannat LT" pitchFamily="2" charset="-78"/>
              </a:rPr>
              <a:t>خزانة</a:t>
            </a:r>
            <a:endParaRPr lang="en-US" sz="2700" dirty="0">
              <a:solidFill>
                <a:srgbClr val="FF00FF"/>
              </a:solidFill>
              <a:latin typeface="A Jannat LT" pitchFamily="2" charset="-78"/>
              <a:cs typeface="A Jannat LT" pitchFamily="2" charset="-78"/>
            </a:endParaRPr>
          </a:p>
        </p:txBody>
      </p:sp>
      <p:sp>
        <p:nvSpPr>
          <p:cNvPr id="12" name="ZoneTexte 11"/>
          <p:cNvSpPr txBox="1"/>
          <p:nvPr/>
        </p:nvSpPr>
        <p:spPr>
          <a:xfrm>
            <a:off x="4400445" y="4227934"/>
            <a:ext cx="2346188" cy="507831"/>
          </a:xfrm>
          <a:prstGeom prst="rect">
            <a:avLst/>
          </a:prstGeom>
          <a:noFill/>
        </p:spPr>
        <p:txBody>
          <a:bodyPr wrap="square" rtlCol="0">
            <a:spAutoFit/>
          </a:bodyPr>
          <a:lstStyle/>
          <a:p>
            <a:pPr marL="342900" indent="-342900" algn="ctr"/>
            <a:r>
              <a:rPr lang="ar-DZ" sz="2700" dirty="0">
                <a:solidFill>
                  <a:srgbClr val="FF00FF"/>
                </a:solidFill>
                <a:latin typeface="A Jannat LT" pitchFamily="2" charset="-78"/>
                <a:cs typeface="A Jannat LT" pitchFamily="2" charset="-78"/>
              </a:rPr>
              <a:t>سبورة</a:t>
            </a:r>
            <a:r>
              <a:rPr lang="ar-DZ" sz="2700" dirty="0">
                <a:solidFill>
                  <a:srgbClr val="FF00FF"/>
                </a:solidFill>
                <a:latin typeface="A Jannat LT" pitchFamily="2" charset="-78"/>
                <a:cs typeface="A Jannat LT" pitchFamily="2" charset="-78"/>
              </a:rPr>
              <a:t> </a:t>
            </a:r>
            <a:r>
              <a:rPr lang="ar-DZ" sz="2700" dirty="0">
                <a:solidFill>
                  <a:srgbClr val="FF00FF"/>
                </a:solidFill>
                <a:latin typeface="A Jannat LT" pitchFamily="2" charset="-78"/>
                <a:cs typeface="A Jannat LT" pitchFamily="2" charset="-78"/>
              </a:rPr>
              <a:t>بيضاء</a:t>
            </a:r>
            <a:endParaRPr lang="en-US" sz="2700" dirty="0">
              <a:solidFill>
                <a:srgbClr val="FF00FF"/>
              </a:solidFill>
              <a:latin typeface="A Jannat LT" pitchFamily="2" charset="-78"/>
              <a:cs typeface="A Jannat LT" pitchFamily="2" charset="-78"/>
            </a:endParaRPr>
          </a:p>
        </p:txBody>
      </p:sp>
      <p:sp>
        <p:nvSpPr>
          <p:cNvPr id="13" name="ZoneTexte 12"/>
          <p:cNvSpPr txBox="1"/>
          <p:nvPr/>
        </p:nvSpPr>
        <p:spPr>
          <a:xfrm>
            <a:off x="861790" y="4515205"/>
            <a:ext cx="2615445" cy="507831"/>
          </a:xfrm>
          <a:prstGeom prst="rect">
            <a:avLst/>
          </a:prstGeom>
          <a:noFill/>
        </p:spPr>
        <p:txBody>
          <a:bodyPr wrap="square" rtlCol="0">
            <a:spAutoFit/>
          </a:bodyPr>
          <a:lstStyle/>
          <a:p>
            <a:pPr marL="342900" indent="-342900" algn="ctr"/>
            <a:r>
              <a:rPr lang="ar-DZ" sz="2700" dirty="0">
                <a:solidFill>
                  <a:srgbClr val="FF00FF"/>
                </a:solidFill>
                <a:latin typeface="A Jannat LT" pitchFamily="2" charset="-78"/>
                <a:cs typeface="A Jannat LT" pitchFamily="2" charset="-78"/>
              </a:rPr>
              <a:t>طاولات وكراسي</a:t>
            </a:r>
            <a:endParaRPr lang="en-US" sz="2700" dirty="0">
              <a:solidFill>
                <a:srgbClr val="FF00FF"/>
              </a:solidFill>
              <a:latin typeface="A Jannat LT" pitchFamily="2" charset="-78"/>
              <a:cs typeface="A Jannat LT"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900" decel="100000" fill="hold"/>
                                        <p:tgtEl>
                                          <p:spTgt spid="11"/>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par>
                          <p:cTn id="24" fill="hold">
                            <p:stCondLst>
                              <p:cond delay="2500"/>
                            </p:stCondLst>
                            <p:childTnLst>
                              <p:par>
                                <p:cTn id="25" presetID="37"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900" decel="100000" fill="hold"/>
                                        <p:tgtEl>
                                          <p:spTgt spid="12"/>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31" fill="hold">
                            <p:stCondLst>
                              <p:cond delay="3500"/>
                            </p:stCondLst>
                            <p:childTnLst>
                              <p:par>
                                <p:cTn id="32" presetID="53" presetClass="entr" presetSubtype="16"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childTnLst>
                          </p:cTn>
                        </p:par>
                        <p:par>
                          <p:cTn id="37" fill="hold">
                            <p:stCondLst>
                              <p:cond delay="4000"/>
                            </p:stCondLst>
                            <p:childTnLst>
                              <p:par>
                                <p:cTn id="38" presetID="37" presetClass="entr" presetSubtype="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anim calcmode="lin" valueType="num">
                                      <p:cBhvr>
                                        <p:cTn id="41" dur="1000" fill="hold"/>
                                        <p:tgtEl>
                                          <p:spTgt spid="13"/>
                                        </p:tgtEl>
                                        <p:attrNameLst>
                                          <p:attrName>ppt_x</p:attrName>
                                        </p:attrNameLst>
                                      </p:cBhvr>
                                      <p:tavLst>
                                        <p:tav tm="0">
                                          <p:val>
                                            <p:strVal val="#ppt_x"/>
                                          </p:val>
                                        </p:tav>
                                        <p:tav tm="100000">
                                          <p:val>
                                            <p:strVal val="#ppt_x"/>
                                          </p:val>
                                        </p:tav>
                                      </p:tavLst>
                                    </p:anim>
                                    <p:anim calcmode="lin" valueType="num">
                                      <p:cBhvr>
                                        <p:cTn id="42" dur="900" decel="100000" fill="hold"/>
                                        <p:tgtEl>
                                          <p:spTgt spid="13"/>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44" fill="hold">
                            <p:stCondLst>
                              <p:cond delay="5000"/>
                            </p:stCondLst>
                            <p:childTnLst>
                              <p:par>
                                <p:cTn id="45" presetID="53" presetClass="entr" presetSubtype="16" fill="hold"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animEffect transition="in" filter="fade">
                                      <p:cBhvr>
                                        <p:cTn id="49" dur="500"/>
                                        <p:tgtEl>
                                          <p:spTgt spid="7"/>
                                        </p:tgtEl>
                                      </p:cBhvr>
                                    </p:animEffect>
                                  </p:childTnLst>
                                </p:cTn>
                              </p:par>
                            </p:childTnLst>
                          </p:cTn>
                        </p:par>
                        <p:par>
                          <p:cTn id="50" fill="hold">
                            <p:stCondLst>
                              <p:cond delay="5500"/>
                            </p:stCondLst>
                            <p:childTnLst>
                              <p:par>
                                <p:cTn id="51" presetID="37" presetClass="entr" presetSubtype="0"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1000"/>
                                        <p:tgtEl>
                                          <p:spTgt spid="8"/>
                                        </p:tgtEl>
                                      </p:cBhvr>
                                    </p:animEffect>
                                    <p:anim calcmode="lin" valueType="num">
                                      <p:cBhvr>
                                        <p:cTn id="54" dur="1000" fill="hold"/>
                                        <p:tgtEl>
                                          <p:spTgt spid="8"/>
                                        </p:tgtEl>
                                        <p:attrNameLst>
                                          <p:attrName>ppt_x</p:attrName>
                                        </p:attrNameLst>
                                      </p:cBhvr>
                                      <p:tavLst>
                                        <p:tav tm="0">
                                          <p:val>
                                            <p:strVal val="#ppt_x"/>
                                          </p:val>
                                        </p:tav>
                                        <p:tav tm="100000">
                                          <p:val>
                                            <p:strVal val="#ppt_x"/>
                                          </p:val>
                                        </p:tav>
                                      </p:tavLst>
                                    </p:anim>
                                    <p:anim calcmode="lin" valueType="num">
                                      <p:cBhvr>
                                        <p:cTn id="55" dur="900" decel="100000" fill="hold"/>
                                        <p:tgtEl>
                                          <p:spTgt spid="8"/>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57" fill="hold">
                            <p:stCondLst>
                              <p:cond delay="6500"/>
                            </p:stCondLst>
                            <p:childTnLst>
                              <p:par>
                                <p:cTn id="58" presetID="53" presetClass="entr" presetSubtype="16" fill="hold" nodeType="afterEffect">
                                  <p:stCondLst>
                                    <p:cond delay="0"/>
                                  </p:stCondLst>
                                  <p:childTnLst>
                                    <p:set>
                                      <p:cBhvr>
                                        <p:cTn id="59" dur="1" fill="hold">
                                          <p:stCondLst>
                                            <p:cond delay="0"/>
                                          </p:stCondLst>
                                        </p:cTn>
                                        <p:tgtEl>
                                          <p:spTgt spid="9"/>
                                        </p:tgtEl>
                                        <p:attrNameLst>
                                          <p:attrName>style.visibility</p:attrName>
                                        </p:attrNameLst>
                                      </p:cBhvr>
                                      <p:to>
                                        <p:strVal val="visible"/>
                                      </p:to>
                                    </p:set>
                                    <p:anim calcmode="lin" valueType="num">
                                      <p:cBhvr>
                                        <p:cTn id="60" dur="500" fill="hold"/>
                                        <p:tgtEl>
                                          <p:spTgt spid="9"/>
                                        </p:tgtEl>
                                        <p:attrNameLst>
                                          <p:attrName>ppt_w</p:attrName>
                                        </p:attrNameLst>
                                      </p:cBhvr>
                                      <p:tavLst>
                                        <p:tav tm="0">
                                          <p:val>
                                            <p:fltVal val="0"/>
                                          </p:val>
                                        </p:tav>
                                        <p:tav tm="100000">
                                          <p:val>
                                            <p:strVal val="#ppt_w"/>
                                          </p:val>
                                        </p:tav>
                                      </p:tavLst>
                                    </p:anim>
                                    <p:anim calcmode="lin" valueType="num">
                                      <p:cBhvr>
                                        <p:cTn id="61" dur="500" fill="hold"/>
                                        <p:tgtEl>
                                          <p:spTgt spid="9"/>
                                        </p:tgtEl>
                                        <p:attrNameLst>
                                          <p:attrName>ppt_h</p:attrName>
                                        </p:attrNameLst>
                                      </p:cBhvr>
                                      <p:tavLst>
                                        <p:tav tm="0">
                                          <p:val>
                                            <p:fltVal val="0"/>
                                          </p:val>
                                        </p:tav>
                                        <p:tav tm="100000">
                                          <p:val>
                                            <p:strVal val="#ppt_h"/>
                                          </p:val>
                                        </p:tav>
                                      </p:tavLst>
                                    </p:anim>
                                    <p:animEffect transition="in" filter="fade">
                                      <p:cBhvr>
                                        <p:cTn id="6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4211960" y="630942"/>
            <a:ext cx="4392488" cy="1005840"/>
          </a:xfrm>
        </p:spPr>
        <p:txBody>
          <a:bodyPr>
            <a:noAutofit/>
          </a:bodyPr>
          <a:lstStyle/>
          <a:p>
            <a:pPr algn="r"/>
            <a:r>
              <a:rPr lang="ar-SA" sz="8000" dirty="0" smtClean="0">
                <a:solidFill>
                  <a:srgbClr val="FF0000"/>
                </a:solidFill>
                <a:latin typeface="Aldhabi" pitchFamily="2" charset="-78"/>
                <a:cs typeface="Aldhabi" pitchFamily="2" charset="-78"/>
              </a:rPr>
              <a:t>مواصفات المخبر</a:t>
            </a:r>
            <a:r>
              <a:rPr lang="ar-DZ" sz="8000" dirty="0" smtClean="0">
                <a:solidFill>
                  <a:srgbClr val="FF0000"/>
                </a:solidFill>
                <a:latin typeface="Aldhabi" pitchFamily="2" charset="-78"/>
                <a:cs typeface="Aldhabi" pitchFamily="2" charset="-78"/>
              </a:rPr>
              <a:t> </a:t>
            </a:r>
            <a:endParaRPr lang="fr-FR" sz="8000" dirty="0">
              <a:solidFill>
                <a:srgbClr val="FF0000"/>
              </a:solidFill>
              <a:latin typeface="Aldhabi" pitchFamily="2" charset="-78"/>
              <a:cs typeface="Aldhabi" pitchFamily="2" charset="-78"/>
            </a:endParaRPr>
          </a:p>
        </p:txBody>
      </p:sp>
      <p:sp>
        <p:nvSpPr>
          <p:cNvPr id="4" name="Rectangle 3"/>
          <p:cNvSpPr>
            <a:spLocks noGrp="1"/>
          </p:cNvSpPr>
          <p:nvPr>
            <p:ph sz="quarter" idx="14"/>
          </p:nvPr>
        </p:nvSpPr>
        <p:spPr>
          <a:xfrm>
            <a:off x="251520" y="2211710"/>
            <a:ext cx="8712968" cy="2803375"/>
          </a:xfrm>
        </p:spPr>
        <p:txBody>
          <a:bodyPr>
            <a:normAutofit/>
          </a:bodyPr>
          <a:lstStyle/>
          <a:p>
            <a:pPr algn="r" rtl="1">
              <a:buNone/>
            </a:pPr>
            <a:r>
              <a:rPr lang="ar-SA" sz="2700" b="1" dirty="0" smtClean="0">
                <a:solidFill>
                  <a:srgbClr val="0070C0"/>
                </a:solidFill>
                <a:latin typeface="A Jannat LT" pitchFamily="2" charset="-78"/>
                <a:cs typeface="A Jannat LT" pitchFamily="2" charset="-78"/>
              </a:rPr>
              <a:t>من </a:t>
            </a:r>
            <a:r>
              <a:rPr lang="ar-DZ" sz="2700" b="1" dirty="0" smtClean="0">
                <a:solidFill>
                  <a:srgbClr val="0070C0"/>
                </a:solidFill>
                <a:latin typeface="A Jannat LT" pitchFamily="2" charset="-78"/>
                <a:cs typeface="A Jannat LT" pitchFamily="2" charset="-78"/>
              </a:rPr>
              <a:t>الواجب</a:t>
            </a:r>
            <a:r>
              <a:rPr lang="ar-SA" sz="2700" b="1" dirty="0" smtClean="0">
                <a:solidFill>
                  <a:srgbClr val="0070C0"/>
                </a:solidFill>
                <a:latin typeface="A Jannat LT" pitchFamily="2" charset="-78"/>
                <a:cs typeface="A Jannat LT" pitchFamily="2" charset="-78"/>
              </a:rPr>
              <a:t> ان يستوفي مخبر المعلوماتية الشروط التالية</a:t>
            </a:r>
            <a:r>
              <a:rPr lang="fr-FR" sz="2700" b="1" dirty="0" smtClean="0">
                <a:solidFill>
                  <a:srgbClr val="0070C0"/>
                </a:solidFill>
                <a:latin typeface="A Jannat LT" pitchFamily="2" charset="-78"/>
                <a:cs typeface="A Jannat LT" pitchFamily="2" charset="-78"/>
              </a:rPr>
              <a:t>: </a:t>
            </a:r>
            <a:endParaRPr lang="ar-DZ" sz="2700" b="1" dirty="0" smtClean="0">
              <a:solidFill>
                <a:srgbClr val="0070C0"/>
              </a:solidFill>
              <a:latin typeface="A Jannat LT" pitchFamily="2" charset="-78"/>
              <a:cs typeface="A Jannat LT" pitchFamily="2" charset="-78"/>
            </a:endParaRPr>
          </a:p>
          <a:p>
            <a:pPr algn="r" rtl="1"/>
            <a:r>
              <a:rPr lang="ar-SA" sz="2700" dirty="0" smtClean="0">
                <a:latin typeface="A Jannat LT" pitchFamily="2" charset="-78"/>
                <a:cs typeface="A Jannat LT" pitchFamily="2" charset="-78"/>
              </a:rPr>
              <a:t>قاعة المخبر لا تقل مساحتها عن</a:t>
            </a:r>
            <a:r>
              <a:rPr lang="fr-FR" sz="2700" dirty="0" smtClean="0">
                <a:latin typeface="A Jannat LT" pitchFamily="2" charset="-78"/>
                <a:cs typeface="A Jannat LT" pitchFamily="2" charset="-78"/>
              </a:rPr>
              <a:t> 60 </a:t>
            </a:r>
            <a:r>
              <a:rPr lang="ar-SA" sz="2700" dirty="0" smtClean="0">
                <a:latin typeface="A Jannat LT" pitchFamily="2" charset="-78"/>
                <a:cs typeface="A Jannat LT" pitchFamily="2" charset="-78"/>
              </a:rPr>
              <a:t>متر مربع</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الشبكة الكهربائية وفق المعايير المعمول </a:t>
            </a:r>
            <a:r>
              <a:rPr lang="ar-SA" sz="2700" dirty="0" err="1" smtClean="0">
                <a:latin typeface="A Jannat LT" pitchFamily="2" charset="-78"/>
                <a:cs typeface="A Jannat LT" pitchFamily="2" charset="-78"/>
              </a:rPr>
              <a:t>بها</a:t>
            </a:r>
            <a:r>
              <a:rPr lang="fr-FR" sz="2700" dirty="0" smtClean="0">
                <a:latin typeface="A Jannat LT" pitchFamily="2" charset="-78"/>
                <a:cs typeface="A Jannat LT" pitchFamily="2" charset="-78"/>
              </a:rPr>
              <a:t>.</a:t>
            </a:r>
          </a:p>
          <a:p>
            <a:pPr algn="r" rtl="1"/>
            <a:r>
              <a:rPr lang="ar-SA" sz="2700" dirty="0" smtClean="0">
                <a:latin typeface="A Jannat LT" pitchFamily="2" charset="-78"/>
                <a:cs typeface="A Jannat LT" pitchFamily="2" charset="-78"/>
              </a:rPr>
              <a:t>توفره على القاطع التفاضلي</a:t>
            </a:r>
            <a:r>
              <a:rPr lang="fr-FR" sz="2700" dirty="0" smtClean="0">
                <a:latin typeface="A Jannat LT" pitchFamily="2" charset="-78"/>
                <a:cs typeface="A Jannat LT" pitchFamily="2" charset="-78"/>
              </a:rPr>
              <a:t> </a:t>
            </a:r>
            <a:r>
              <a:rPr lang="fr-FR" sz="2700" dirty="0" smtClean="0">
                <a:solidFill>
                  <a:srgbClr val="FF00FF"/>
                </a:solidFill>
                <a:latin typeface="A Jannat LT" pitchFamily="2" charset="-78"/>
                <a:cs typeface="A Jannat LT" pitchFamily="2" charset="-78"/>
              </a:rPr>
              <a:t>Disjoncteur</a:t>
            </a:r>
            <a:r>
              <a:rPr lang="fr-FR" sz="2700" dirty="0" smtClean="0">
                <a:latin typeface="A Jannat LT" pitchFamily="2" charset="-78"/>
                <a:cs typeface="A Jannat LT" pitchFamily="2" charset="-78"/>
              </a:rPr>
              <a:t> )</a:t>
            </a:r>
            <a:r>
              <a:rPr lang="ar-DZ" sz="2700" dirty="0" err="1" smtClean="0">
                <a:latin typeface="A Jannat LT" pitchFamily="2" charset="-78"/>
                <a:cs typeface="A Jannat LT" pitchFamily="2" charset="-78"/>
              </a:rPr>
              <a:t>).</a:t>
            </a:r>
            <a:endParaRPr lang="fr-FR" sz="2700" dirty="0" smtClean="0">
              <a:latin typeface="A Jannat LT" pitchFamily="2" charset="-78"/>
              <a:cs typeface="A Jannat LT" pitchFamily="2" charset="-78"/>
            </a:endParaRPr>
          </a:p>
          <a:p>
            <a:pPr algn="r" rtl="1"/>
            <a:r>
              <a:rPr lang="ar-SA" sz="2700" dirty="0" smtClean="0">
                <a:latin typeface="A Jannat LT" pitchFamily="2" charset="-78"/>
                <a:cs typeface="A Jannat LT" pitchFamily="2" charset="-78"/>
              </a:rPr>
              <a:t>التهوية والتكييف</a:t>
            </a:r>
            <a:r>
              <a:rPr lang="ar-DZ" sz="2700" dirty="0" err="1" smtClean="0">
                <a:latin typeface="A Jannat LT" pitchFamily="2" charset="-78"/>
                <a:cs typeface="A Jannat LT" pitchFamily="2" charset="-78"/>
              </a:rPr>
              <a:t>.</a:t>
            </a:r>
            <a:endParaRPr lang="fr-FR" sz="2700" dirty="0" smtClean="0">
              <a:latin typeface="A Jannat LT" pitchFamily="2" charset="-78"/>
              <a:cs typeface="A Jannat LT" pitchFamily="2" charset="-78"/>
            </a:endParaRPr>
          </a:p>
          <a:p>
            <a:pPr algn="r" rtl="1">
              <a:buNone/>
            </a:pPr>
            <a:endParaRPr lang="fr-FR" sz="4000" dirty="0">
              <a:latin typeface="1Lionsys Reqa" pitchFamily="2" charset="-78"/>
              <a:cs typeface="1Lionsys Reqa" pitchFamily="2" charset="-78"/>
            </a:endParaRPr>
          </a:p>
        </p:txBody>
      </p:sp>
      <p:pic>
        <p:nvPicPr>
          <p:cNvPr id="5" name="Rounded Rectangle 4"/>
          <p:cNvPicPr>
            <a:picLocks noChangeAspect="1" noChangeArrowheads="1"/>
          </p:cNvPicPr>
          <p:nvPr/>
        </p:nvPicPr>
        <p:blipFill>
          <a:blip r:embed="rId3" cstate="print"/>
          <a:stretch>
            <a:fillRect/>
          </a:stretch>
        </p:blipFill>
        <p:spPr bwMode="auto">
          <a:xfrm>
            <a:off x="179512" y="123478"/>
            <a:ext cx="3456384" cy="1944216"/>
          </a:xfrm>
          <a:prstGeom prst="roundRect">
            <a:avLst>
              <a:gd name="adj" fmla="val 4815"/>
            </a:avLst>
          </a:prstGeom>
          <a:noFill/>
          <a:ln w="38100" cap="flat" cmpd="sng" algn="ctr">
            <a:solidFill>
              <a:schemeClr val="tx1"/>
            </a:solidFill>
            <a:prstDash val="solid"/>
            <a:miter lim="800000"/>
            <a:headEnd type="none" w="med" len="med"/>
            <a:tailEnd type="none" w="med" len="med"/>
          </a:ln>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animEffect transition="in" filter="fade">
                                      <p:cBhvr>
                                        <p:cTn id="15" dur="2000"/>
                                        <p:tgtEl>
                                          <p:spTgt spid="5"/>
                                        </p:tgtEl>
                                      </p:cBhvr>
                                    </p:animEffect>
                                  </p:childTnLst>
                                </p:cTn>
                              </p:par>
                            </p:childTnLst>
                          </p:cTn>
                        </p:par>
                        <p:par>
                          <p:cTn id="16" fill="hold">
                            <p:stCondLst>
                              <p:cond delay="2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4">
                                            <p:txEl>
                                              <p:pRg st="0" end="0"/>
                                            </p:txEl>
                                          </p:spTgt>
                                        </p:tgtEl>
                                      </p:cBhvr>
                                    </p:animEffect>
                                  </p:childTnLst>
                                </p:cTn>
                              </p:par>
                            </p:childTnLst>
                          </p:cTn>
                        </p:par>
                        <p:par>
                          <p:cTn id="24" fill="hold">
                            <p:stCondLst>
                              <p:cond delay="74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9" dur="10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4">
                                            <p:txEl>
                                              <p:pRg st="1" end="1"/>
                                            </p:txEl>
                                          </p:spTgt>
                                        </p:tgtEl>
                                      </p:cBhvr>
                                    </p:animEffect>
                                  </p:childTnLst>
                                </p:cTn>
                              </p:par>
                            </p:childTnLst>
                          </p:cTn>
                        </p:par>
                        <p:par>
                          <p:cTn id="32" fill="hold">
                            <p:stCondLst>
                              <p:cond delay="117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p:cTn id="35" dur="10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7" dur="10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4">
                                            <p:txEl>
                                              <p:pRg st="2" end="2"/>
                                            </p:txEl>
                                          </p:spTgt>
                                        </p:tgtEl>
                                      </p:cBhvr>
                                    </p:animEffect>
                                  </p:childTnLst>
                                </p:cTn>
                              </p:par>
                            </p:childTnLst>
                          </p:cTn>
                        </p:par>
                        <p:par>
                          <p:cTn id="40" fill="hold">
                            <p:stCondLst>
                              <p:cond delay="164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10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10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4">
                                            <p:txEl>
                                              <p:pRg st="3" end="3"/>
                                            </p:txEl>
                                          </p:spTgt>
                                        </p:tgtEl>
                                      </p:cBhvr>
                                    </p:animEffect>
                                  </p:childTnLst>
                                </p:cTn>
                              </p:par>
                            </p:childTnLst>
                          </p:cTn>
                        </p:par>
                        <p:par>
                          <p:cTn id="48" fill="hold">
                            <p:stCondLst>
                              <p:cond delay="20900"/>
                            </p:stCondLst>
                            <p:childTnLst>
                              <p:par>
                                <p:cTn id="49" presetID="41" presetClass="entr" presetSubtype="0" fill="hold" grpId="0" nodeType="afterEffect">
                                  <p:stCondLst>
                                    <p:cond delay="0"/>
                                  </p:stCondLst>
                                  <p:iterate type="lt">
                                    <p:tmPct val="10000"/>
                                  </p:iterate>
                                  <p:childTnLst>
                                    <p:set>
                                      <p:cBhvr>
                                        <p:cTn id="50" dur="1" fill="hold">
                                          <p:stCondLst>
                                            <p:cond delay="0"/>
                                          </p:stCondLst>
                                        </p:cTn>
                                        <p:tgtEl>
                                          <p:spTgt spid="4">
                                            <p:txEl>
                                              <p:pRg st="4" end="4"/>
                                            </p:txEl>
                                          </p:spTgt>
                                        </p:tgtEl>
                                        <p:attrNameLst>
                                          <p:attrName>style.visibility</p:attrName>
                                        </p:attrNameLst>
                                      </p:cBhvr>
                                      <p:to>
                                        <p:strVal val="visible"/>
                                      </p:to>
                                    </p:set>
                                    <p:anim calcmode="lin" valueType="num">
                                      <p:cBhvr>
                                        <p:cTn id="51" dur="1000" fill="hold"/>
                                        <p:tgtEl>
                                          <p:spTgt spid="4">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2" dur="1000" fill="hold"/>
                                        <p:tgtEl>
                                          <p:spTgt spid="4">
                                            <p:txEl>
                                              <p:pRg st="4" end="4"/>
                                            </p:txEl>
                                          </p:spTgt>
                                        </p:tgtEl>
                                        <p:attrNameLst>
                                          <p:attrName>ppt_y</p:attrName>
                                        </p:attrNameLst>
                                      </p:cBhvr>
                                      <p:tavLst>
                                        <p:tav tm="0">
                                          <p:val>
                                            <p:strVal val="#ppt_y"/>
                                          </p:val>
                                        </p:tav>
                                        <p:tav tm="100000">
                                          <p:val>
                                            <p:strVal val="#ppt_y"/>
                                          </p:val>
                                        </p:tav>
                                      </p:tavLst>
                                    </p:anim>
                                    <p:anim calcmode="lin" valueType="num">
                                      <p:cBhvr>
                                        <p:cTn id="53" dur="1000" fill="hold"/>
                                        <p:tgtEl>
                                          <p:spTgt spid="4">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4" dur="1000" fill="hold"/>
                                        <p:tgtEl>
                                          <p:spTgt spid="4">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5" dur="1000" tmFilter="0,0; .5, 1; 1, 1"/>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Salle Ion</Template>
  <TotalTime>0</TotalTime>
  <Words>1511</Words>
  <Application>Microsoft Office PowerPoint</Application>
  <PresentationFormat>Affichage à l'écran (16:9)</PresentationFormat>
  <Paragraphs>231</Paragraphs>
  <Slides>42</Slides>
  <Notes>30</Notes>
  <HiddenSlides>0</HiddenSlides>
  <MMClips>1</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42</vt:i4>
      </vt:variant>
    </vt:vector>
  </HeadingPairs>
  <TitlesOfParts>
    <vt:vector size="52" baseType="lpstr">
      <vt:lpstr>_PDMS_Saleem_QuranFont</vt:lpstr>
      <vt:lpstr>1Lionsys Reqa</vt:lpstr>
      <vt:lpstr>A Jannat LT</vt:lpstr>
      <vt:lpstr>Aldhabi</vt:lpstr>
      <vt:lpstr>Arial</vt:lpstr>
      <vt:lpstr>Calibri</vt:lpstr>
      <vt:lpstr>Calibri Light</vt:lpstr>
      <vt:lpstr>DIN Next LT Arabic Light</vt:lpstr>
      <vt:lpstr>Times New Roman</vt:lpstr>
      <vt:lpstr>Thème Office</vt:lpstr>
      <vt:lpstr>تقنيات تسيير مخبر المعلوماتية</vt:lpstr>
      <vt:lpstr>الإشكالية</vt:lpstr>
      <vt:lpstr>مقدمة</vt:lpstr>
      <vt:lpstr>الجواب</vt:lpstr>
      <vt:lpstr> الفهرس </vt:lpstr>
      <vt:lpstr>التعريف بالمخبر</vt:lpstr>
      <vt:lpstr>محتويات مخبر المعلوماتية</vt:lpstr>
      <vt:lpstr>يضاف إلى الأجهزة المذكورة سلفا، ما يلي</vt:lpstr>
      <vt:lpstr>مواصفات المخبر </vt:lpstr>
      <vt:lpstr>مواصفات المخبر( تابع ) </vt:lpstr>
      <vt:lpstr>مواصفات المخبر( تابع ) </vt:lpstr>
      <vt:lpstr>تسيير المخبر</vt:lpstr>
      <vt:lpstr>حقيبة الأستاذ</vt:lpstr>
      <vt:lpstr>تسيير المخبر ( تابع )  </vt:lpstr>
      <vt:lpstr>تحديد المسؤوليات</vt:lpstr>
      <vt:lpstr>تحديد المسؤوليات ( تابع )</vt:lpstr>
      <vt:lpstr>تحديد المسؤوليات ( تابع )</vt:lpstr>
      <vt:lpstr>توجيهات للحفاظ على مخبر المعلوماتية</vt:lpstr>
      <vt:lpstr>توجيهات للحفاظ على مخبر المعلوماتية                    ( تابع )</vt:lpstr>
      <vt:lpstr>توجيهات للحفاظ على مخبر المعلوماتية                    ( تابع )</vt:lpstr>
      <vt:lpstr>توجيهات للحفاظ على مخبر المعلوماتية                    ( تابع )</vt:lpstr>
      <vt:lpstr>توجيهات للحفاظ على مخبر المعلوماتية                    ( تابع )</vt:lpstr>
      <vt:lpstr>توجيهات للحفاظ على مخبر المعلوماتية                    ( تابع )</vt:lpstr>
      <vt:lpstr>نصائح لتزيين القاعة</vt:lpstr>
      <vt:lpstr>نصائح لتزيين القاعة ( تابع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ورغم  أن جل مخابر المعلوماتية في أرض الواقع بعيدة كل البعد عن هذا . فعلى الأستاذ أن لا يفشل وأن يكافح من أجل تجسيد  المشروع ببدل مجهوداته و بالإلحاح المتواصل على الإدارة وباطلاع السيد المفتش عن كل صغيرة وكبيرة</vt:lpstr>
      <vt:lpstr>الموقع الإلكتروني للمفتشية  www.info.ohbrahim.com  البريد الإلكتروني للمفتشية   info.inspect30@gmail.com</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2020-02-06T21:42:58Z</dcterms:created>
  <dcterms:modified xsi:type="dcterms:W3CDTF">2020-02-10T23:00:22Z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1036</vt:i4>
  </property>
  <property fmtid="{D5CDD505-2E9C-101B-9397-08002B2CF9AE}" pid="3" name="_Version">
    <vt:lpwstr>12.0.4518</vt:lpwstr>
  </property>
</Properties>
</file>