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2"/>
  </p:notesMasterIdLst>
  <p:sldIdLst>
    <p:sldId id="349" r:id="rId3"/>
    <p:sldId id="350" r:id="rId4"/>
    <p:sldId id="420" r:id="rId5"/>
    <p:sldId id="422" r:id="rId6"/>
    <p:sldId id="421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423" r:id="rId25"/>
    <p:sldId id="424" r:id="rId26"/>
    <p:sldId id="425" r:id="rId27"/>
    <p:sldId id="426" r:id="rId28"/>
    <p:sldId id="427" r:id="rId29"/>
    <p:sldId id="376" r:id="rId30"/>
    <p:sldId id="429" r:id="rId31"/>
    <p:sldId id="380" r:id="rId32"/>
    <p:sldId id="430" r:id="rId33"/>
    <p:sldId id="431" r:id="rId34"/>
    <p:sldId id="432" r:id="rId35"/>
    <p:sldId id="433" r:id="rId36"/>
    <p:sldId id="434" r:id="rId37"/>
    <p:sldId id="435" r:id="rId38"/>
    <p:sldId id="436" r:id="rId39"/>
    <p:sldId id="437" r:id="rId40"/>
    <p:sldId id="438" r:id="rId41"/>
    <p:sldId id="439" r:id="rId42"/>
    <p:sldId id="440" r:id="rId43"/>
    <p:sldId id="441" r:id="rId44"/>
    <p:sldId id="442" r:id="rId45"/>
    <p:sldId id="443" r:id="rId46"/>
    <p:sldId id="444" r:id="rId47"/>
    <p:sldId id="445" r:id="rId48"/>
    <p:sldId id="397" r:id="rId49"/>
    <p:sldId id="398" r:id="rId50"/>
    <p:sldId id="399" r:id="rId51"/>
    <p:sldId id="400" r:id="rId52"/>
    <p:sldId id="401" r:id="rId53"/>
    <p:sldId id="402" r:id="rId54"/>
    <p:sldId id="403" r:id="rId55"/>
    <p:sldId id="404" r:id="rId56"/>
    <p:sldId id="405" r:id="rId57"/>
    <p:sldId id="406" r:id="rId58"/>
    <p:sldId id="407" r:id="rId59"/>
    <p:sldId id="408" r:id="rId60"/>
    <p:sldId id="409" r:id="rId61"/>
    <p:sldId id="410" r:id="rId62"/>
    <p:sldId id="411" r:id="rId63"/>
    <p:sldId id="412" r:id="rId64"/>
    <p:sldId id="413" r:id="rId65"/>
    <p:sldId id="414" r:id="rId66"/>
    <p:sldId id="415" r:id="rId67"/>
    <p:sldId id="416" r:id="rId68"/>
    <p:sldId id="417" r:id="rId69"/>
    <p:sldId id="418" r:id="rId70"/>
    <p:sldId id="419" r:id="rId7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yachi adlene" initials="l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7" autoAdjust="0"/>
    <p:restoredTop sz="82162" autoAdjust="0"/>
  </p:normalViewPr>
  <p:slideViewPr>
    <p:cSldViewPr snapToGrid="0">
      <p:cViewPr varScale="1">
        <p:scale>
          <a:sx n="60" d="100"/>
          <a:sy n="60" d="100"/>
        </p:scale>
        <p:origin x="-1404" y="-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commentAuthors" Target="commentAuthors.xml"/><Relationship Id="rId8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1939F-6AD5-451E-A1C0-BE92919215DD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2EE4A-7770-4592-8565-56FAD5F4154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11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قواعد</a:t>
            </a:r>
            <a:r>
              <a:rPr lang="ar-DZ" baseline="0" dirty="0" smtClean="0"/>
              <a:t> العمل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D6C44-C230-4E87-BA27-1F319B629B0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820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A6239-DC56-4C04-8A5C-80A88A8A6739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F06396-AF36-4FE5-85FE-BDAADA874DD8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C22C45-F36B-4388-8D2C-0A880047E230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ACD736-988E-48A0-873A-5F76BD5130FC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766A1-44D0-4938-B3B3-17A72B726F9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712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971306-40E7-42DB-98E4-AC8AE5250FCB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766A1-44D0-4938-B3B3-17A72B726F9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903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1F909-EBD7-47BB-91ED-A73BC0918F28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E06E40-0B5C-4272-9695-A3127EBD4B1F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6E1E9B-D740-49BC-9F46-C2A7016B46D1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2EE4A-7770-4592-8565-56FAD5F41541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68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737003-C653-42AB-ACE9-B540B1AA621F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05E23A-F7FB-44B4-A55E-D3AD4221C61E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4A32C9-F05C-405E-9CCF-E507BC5DB8BD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56EA2-7303-4ECF-ABE1-F995639E5806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FD2D5A-8920-4BB0-A6AA-235D6415CBF9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05BA59-53A4-4577-B3B1-6749736D0966}" type="slidenum">
              <a:rPr lang="fr-FR" smtClean="0"/>
              <a:pPr>
                <a:defRPr/>
              </a:pPr>
              <a:t>39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6A1530-B19F-4875-8EE4-F85D4057BC4D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66E771-D7C0-40BD-9C88-FE1729C508D4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C173D5-AB86-49B0-B7C4-5208092C2450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9C493F-62C7-42D1-B2AD-10CBEDB5D1B6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2EE4A-7770-4592-8565-56FAD5F41541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2222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80250F-8E09-440A-BFC1-CBDF1846DE3F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6C9A4A-133B-40F2-B04B-BFA432B18A5B}" type="slidenum">
              <a:rPr lang="fr-FR" smtClean="0"/>
              <a:pPr>
                <a:defRPr/>
              </a:pPr>
              <a:t>45</a:t>
            </a:fld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4DC4C6-981D-4249-AE04-21AFF9AFF503}" type="slidenum">
              <a:rPr lang="fr-FR" smtClean="0"/>
              <a:pPr>
                <a:defRPr/>
              </a:pPr>
              <a:t>46</a:t>
            </a:fld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  <a:buFontTx/>
              <a:buNone/>
            </a:pPr>
            <a:endParaRPr lang="ar-DZ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D6C44-C230-4E87-BA27-1F319B629B00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3763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629BA1-4B7C-4E61-A64C-46E3628EDCD0}" type="slidenum">
              <a:rPr lang="ar-SA"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0947780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EBD0CC-02DF-4670-8EED-7DC16B09B348}" type="slidenum">
              <a:rPr lang="ar-SA"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32698321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1AFA1C-19EE-44CA-BF07-C26AACC5C42A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475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56F7BB-D211-4598-817B-062D58CB6EA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18122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97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E8F83B-A550-4764-A54E-9804E410A7B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61024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2CE958-C25D-455F-A916-179D79F2D01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192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9pPr>
          </a:lstStyle>
          <a:p>
            <a:pPr eaLnBrk="1" hangingPunct="1"/>
            <a:fld id="{3545A39A-EF41-4607-B198-54C588FA1B2F}" type="slidenum">
              <a:rPr lang="ar-SA" sz="1200" b="0" i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18</a:t>
            </a:fld>
            <a:endParaRPr lang="en-US" sz="1200" b="0" i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37786004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635141-15E1-44D1-9886-65720F7B1E8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0856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C4D973-16A0-421D-A33E-91A77293F8F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8177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5A9B51-5A53-4B26-B20D-3DE20F1CB9E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191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A30A93-0EDF-4635-A36A-8365E300F4BC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2805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B18464-16A6-41BA-8705-7F4689EFB64F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74786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C1D782-C696-4527-BD45-AAA34018BBCE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3109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9252FF-BF6C-4299-A172-E60266D4376A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87514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AF34E8-85E5-4663-86EA-769B4DC9DED6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7385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7ED2B7-41A1-40D0-9285-67F16915A23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1426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FE19E2-9F8B-483E-845B-5E6234820E1D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922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9pPr>
          </a:lstStyle>
          <a:p>
            <a:pPr eaLnBrk="1" hangingPunct="1"/>
            <a:fld id="{8BBDD2E1-9ABD-4D74-8632-748A4CE2201A}" type="slidenum">
              <a:rPr lang="ar-SA" sz="1200" b="0" i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19</a:t>
            </a:fld>
            <a:endParaRPr lang="en-US" sz="1200" b="0" i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9239356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</a:pPr>
            <a:endParaRPr lang="ar-DZ" b="1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782365-B9CF-4209-BCFD-6C21EFC3C43B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11045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ar-DZ" b="1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FF5A0E-FF77-42BB-9825-EBF5C21F45AB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42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666633"/>
                </a:solidFill>
                <a:latin typeface="Comic Sans MS" pitchFamily="66" charset="0"/>
                <a:cs typeface="Times New Roman" pitchFamily="18" charset="0"/>
              </a:defRPr>
            </a:lvl9pPr>
          </a:lstStyle>
          <a:p>
            <a:pPr eaLnBrk="1" hangingPunct="1"/>
            <a:fld id="{B8AF7451-F33F-4956-840E-547DC23661BA}" type="slidenum">
              <a:rPr lang="ar-SA" sz="1200" b="0" i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20</a:t>
            </a:fld>
            <a:endParaRPr lang="en-US" sz="1200" b="0" i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390298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766A1-44D0-4938-B3B3-17A72B726F9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414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766A1-44D0-4938-B3B3-17A72B726F9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8791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8F5154-9E01-4360-A233-516171842F7E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05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0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014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17219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D69F-A128-430A-9E06-BA3EB0A4F830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420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EB83-C80E-4A8A-9018-AB4C762D61AB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186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17C54-F777-4EF2-86AA-B08E3AFC0B84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444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490F-FDDF-4E33-A2C8-7EEBBCE24BC6}" type="datetime1">
              <a:rPr lang="fr-FR" smtClean="0"/>
              <a:t>28/06/2018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879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2B92-7643-4072-ADF1-3182D1D5D7FD}" type="datetime1">
              <a:rPr lang="fr-FR" smtClean="0"/>
              <a:t>28/06/2018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536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B2CF-F9D8-4427-9720-9C240CE9344E}" type="datetime1">
              <a:rPr lang="fr-FR" smtClean="0"/>
              <a:t>28/06/2018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457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81C8-CE05-408A-9CEC-AD7B25896418}" type="datetime1">
              <a:rPr lang="fr-FR" smtClean="0"/>
              <a:t>28/06/2018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21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49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3D6C0-73F5-41C3-9482-CF1BAA60970E}" type="datetime1">
              <a:rPr lang="fr-FR" smtClean="0"/>
              <a:t>28/06/2018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691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15C6-96DB-4A3B-AE9F-144EF3912A60}" type="datetime1">
              <a:rPr lang="fr-FR" smtClean="0"/>
              <a:t>28/06/2018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962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1F5B-77FD-4EB0-9D0A-E3615CE7CE82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474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1197-6F83-42E2-96F3-F07F2E907697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934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7196447" y="213361"/>
            <a:ext cx="274003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DZ" sz="1800" b="1" dirty="0">
                <a:solidFill>
                  <a:srgbClr val="000066"/>
                </a:solidFill>
                <a:effectLst/>
                <a:cs typeface="Traditional Arabic" panose="02010000000000000000" pitchFamily="2" charset="-78"/>
              </a:rPr>
              <a:t>الكفايات المهنية للمعلّم </a:t>
            </a:r>
          </a:p>
          <a:p>
            <a:pPr algn="ctr" rtl="1"/>
            <a:r>
              <a:rPr lang="ar-DZ" sz="1800" b="1" dirty="0">
                <a:solidFill>
                  <a:srgbClr val="000066"/>
                </a:solidFill>
                <a:effectLst/>
                <a:cs typeface="Traditional Arabic" panose="02010000000000000000" pitchFamily="2" charset="-78"/>
              </a:rPr>
              <a:t>إطار وزارة التربيّة الوطنيّة [الجزائر]</a:t>
            </a:r>
            <a:endParaRPr lang="fr-FR" sz="1800" b="1" dirty="0">
              <a:solidFill>
                <a:srgbClr val="000066"/>
              </a:solidFill>
              <a:effectLst/>
              <a:cs typeface="Traditional Arabic" panose="02010000000000000000" pitchFamily="2" charset="-78"/>
            </a:endParaRPr>
          </a:p>
        </p:txBody>
      </p:sp>
      <p:sp>
        <p:nvSpPr>
          <p:cNvPr id="8" name="Zone de texte 5"/>
          <p:cNvSpPr txBox="1"/>
          <p:nvPr userDrawn="1"/>
        </p:nvSpPr>
        <p:spPr>
          <a:xfrm>
            <a:off x="1923802" y="383171"/>
            <a:ext cx="5272645" cy="501758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54864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1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Teacher Professional Competencies:</a:t>
            </a:r>
            <a:endParaRPr lang="fr-FR" sz="1400" i="1" dirty="0">
              <a:solidFill>
                <a:srgbClr val="4472C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54864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1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Framework for the Algerian Ministry of National Education</a:t>
            </a:r>
            <a:endParaRPr lang="fr-FR" sz="1400" i="1" dirty="0">
              <a:solidFill>
                <a:srgbClr val="4472C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0" name="Picture 14"/>
          <p:cNvPicPr/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83" y="221304"/>
            <a:ext cx="1563687" cy="457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/>
          <p:cNvPicPr/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394" y="746131"/>
            <a:ext cx="1353787" cy="461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 descr="MoNE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366" y="13140"/>
            <a:ext cx="1386314" cy="12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8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719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15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09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18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79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59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27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B220C-CE8C-4F9D-9886-703D46C4A800}" type="datetimeFigureOut">
              <a:rPr lang="fr-FR" smtClean="0"/>
              <a:pPr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9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6BB1D-77D2-4DBA-917E-2776B66B383E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DE1AD-AE59-4827-9DC2-C56B7902DFA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3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571;&#1608;&#1585;&#1575;&#1602;%20&#1575;&#1604;&#1593;&#1605;&#1604;/&#1608;&#1585;&#1602;&#1577;%20&#1575;&#1604;&#1593;&#1605;&#1604;%202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8;&#1585;&#1602;&#1577;%20&#1575;&#1604;&#1593;&#1605;&#1604;%203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hyperlink" Target="http://4vector.com/free-vector/time-temps-100179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&#1571;&#1608;&#1585;&#1575;&#1602;%20&#1575;&#1604;&#1593;&#1605;&#1604;/&#1608;&#1585;&#1602;&#1577;%20&#1575;&#1604;&#1593;&#1605;&#1604;%204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8;&#1585;&#1602;&#1577;%20&#1575;&#1604;&#1593;&#1605;&#1604;%205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8;&#1585;&#1602;&#1577;%20&#1575;&#1604;&#1593;&#1605;&#1604;%206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hyperlink" Target="&#1571;&#1608;&#1585;&#1575;&#1602;%20&#1575;&#1604;&#1593;&#1605;&#1604;/&#1605;&#1604;&#1601;&#1575;&#1578;%20&#1605;&#1604;&#1581;&#1602;&#1577;/&#1605;&#1587;&#1575;&#1576;&#1602;&#1577;%20&#1579;&#1602;&#1575;&#1601;&#1610;&#1577;.pp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&#1571;&#1608;&#1585;&#1575;&#1602;%20&#1575;&#1604;&#1593;&#1605;&#1604;/&#1608;&#1585;&#1602;&#1577;%20&#1575;&#1604;&#1593;&#1605;&#1604;%207.pdf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&#1571;&#1608;&#1585;&#1575;&#1602;%20&#1575;&#1604;&#1593;&#1605;&#1604;/&#1608;&#1585;&#1602;&#1577;%20&#1575;&#1604;&#1593;&#1605;&#1604;%208.pdf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5;&#1604;&#1601;&#1575;&#1578;%20&#1605;&#1604;&#1581;&#1602;&#1577;/&#1605;&#1579;&#1575;&#1604;%201.mp4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hyperlink" Target="&#1571;&#1608;&#1585;&#1575;&#1602;%20&#1575;&#1604;&#1593;&#1605;&#1604;/&#1608;&#1585;&#1602;&#1577;%20&#1575;&#1604;&#1593;&#1605;&#1604;%209.pdf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5;&#1604;&#1601;&#1575;&#1578;%20&#1605;&#1604;&#1581;&#1602;&#1577;/&#1605;&#1579;&#1575;&#1604;%201.ppt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hyperlink" Target="&#1605;&#1579;&#1575;&#1604;%201.ppt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5;&#1604;&#1601;&#1575;&#1578;%20&#1605;&#1604;&#1581;&#1602;&#1577;/&#1587;&#1602;&#1608;&#1591;%20&#1603;&#1585;&#1577;%20&#1575;&#1604;&#1602;&#1583;&#1605;.mp4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&#1571;&#1608;&#1585;&#1575;&#1602;%20&#1575;&#1604;&#1593;&#1605;&#1604;/&#1608;&#1585;&#1602;&#1577;%20&#1575;&#1604;&#1593;&#1605;&#1604;%2010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8;&#1585;&#1602;&#1577;%20&#1575;&#1604;&#1593;&#1605;&#1604;%201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&#1571;&#1608;&#1585;&#1575;&#1602;%20&#1575;&#1604;&#1593;&#1605;&#1604;/&#1608;&#1585;&#1602;&#1577;%20&#1575;&#1604;&#1593;&#1605;&#1604;%2011.pdf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&#1571;&#1608;&#1585;&#1575;&#1602;%20&#1575;&#1604;&#1593;&#1605;&#1604;/&#1571;&#1608;&#1585;&#1575;&#1602;%20&#1575;&#1604;&#1593;&#1605;&#1604;%203/&#1608;&#1585;&#1602;&#1577;%20&#1575;&#1604;&#1593;&#1605;&#1604;%20%20&#1585;&#1602;&#1605;%2011.pdf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="" xmlns:a16="http://schemas.microsoft.com/office/drawing/2014/main" id="{E901D3E9-7B94-41D2-B313-FCB9AF29355F}"/>
              </a:ext>
            </a:extLst>
          </p:cNvPr>
          <p:cNvSpPr/>
          <p:nvPr/>
        </p:nvSpPr>
        <p:spPr>
          <a:xfrm>
            <a:off x="3189189" y="4285804"/>
            <a:ext cx="6620933" cy="1078487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800" b="1" dirty="0" smtClean="0">
                <a:solidFill>
                  <a:schemeClr val="tx1"/>
                </a:solidFill>
              </a:rPr>
              <a:t>مجال :  الممارسة المهنيّة</a:t>
            </a:r>
            <a:endParaRPr lang="fr-FR" sz="48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9365" y="316148"/>
            <a:ext cx="1899116" cy="151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tangle 25"/>
          <p:cNvSpPr/>
          <p:nvPr/>
        </p:nvSpPr>
        <p:spPr>
          <a:xfrm>
            <a:off x="2136051" y="243960"/>
            <a:ext cx="7674072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/>
              <a:t>ا</a:t>
            </a:r>
            <a:r>
              <a:rPr lang="ar-SA" sz="3200" b="1" dirty="0">
                <a:latin typeface="MS Mincho" pitchFamily="49" charset="-128"/>
                <a:ea typeface="MS Mincho" pitchFamily="49" charset="-128"/>
              </a:rPr>
              <a:t>لجمهورية الجزائرية الديمقراطية الشعبية</a:t>
            </a:r>
          </a:p>
          <a:p>
            <a:pPr algn="ctr" rtl="1"/>
            <a:r>
              <a:rPr lang="ar-SA" sz="3200" b="1" dirty="0" smtClean="0">
                <a:latin typeface="MS Mincho" pitchFamily="49" charset="-128"/>
                <a:ea typeface="MS Mincho" pitchFamily="49" charset="-128"/>
              </a:rPr>
              <a:t>وزارة </a:t>
            </a:r>
            <a:r>
              <a:rPr lang="ar-SA" sz="3200" b="1" dirty="0">
                <a:latin typeface="MS Mincho" pitchFamily="49" charset="-128"/>
                <a:ea typeface="MS Mincho" pitchFamily="49" charset="-128"/>
              </a:rPr>
              <a:t>التربية </a:t>
            </a:r>
            <a:r>
              <a:rPr lang="ar-SA" sz="3200" b="1" dirty="0" smtClean="0">
                <a:latin typeface="MS Mincho" pitchFamily="49" charset="-128"/>
                <a:ea typeface="MS Mincho" pitchFamily="49" charset="-128"/>
              </a:rPr>
              <a:t>الوطنية</a:t>
            </a:r>
            <a:endParaRPr lang="ar-DZ" sz="3200" b="1" dirty="0" smtClean="0">
              <a:latin typeface="MS Mincho" pitchFamily="49" charset="-128"/>
              <a:ea typeface="MS Mincho" pitchFamily="49" charset="-128"/>
            </a:endParaRPr>
          </a:p>
          <a:p>
            <a:pPr algn="ctr" rtl="1"/>
            <a:r>
              <a:rPr lang="ar-DZ" sz="3200" b="1" dirty="0" smtClean="0">
                <a:latin typeface="MS Mincho" pitchFamily="49" charset="-128"/>
                <a:ea typeface="MS Mincho" pitchFamily="49" charset="-128"/>
              </a:rPr>
              <a:t>المفتّشيّة العامّة للبيداغوجيا</a:t>
            </a:r>
            <a:endParaRPr lang="fr-FR" sz="32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41" y="259140"/>
            <a:ext cx="1899116" cy="151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 : coins arrondis 2">
            <a:extLst>
              <a:ext uri="{FF2B5EF4-FFF2-40B4-BE49-F238E27FC236}">
                <a16:creationId xmlns="" xmlns:a16="http://schemas.microsoft.com/office/drawing/2014/main" id="{E901D3E9-7B94-41D2-B313-FCB9AF29355F}"/>
              </a:ext>
            </a:extLst>
          </p:cNvPr>
          <p:cNvSpPr/>
          <p:nvPr/>
        </p:nvSpPr>
        <p:spPr>
          <a:xfrm>
            <a:off x="3851362" y="5518274"/>
            <a:ext cx="5333444" cy="10784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800" b="1" dirty="0" smtClean="0">
                <a:solidFill>
                  <a:schemeClr val="tx1"/>
                </a:solidFill>
              </a:rPr>
              <a:t>مقياس : الإعلام الآلي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10" name="Rectangle : coins arrondis 2">
            <a:extLst>
              <a:ext uri="{FF2B5EF4-FFF2-40B4-BE49-F238E27FC236}">
                <a16:creationId xmlns="" xmlns:a16="http://schemas.microsoft.com/office/drawing/2014/main" id="{E901D3E9-7B94-41D2-B313-FCB9AF29355F}"/>
              </a:ext>
            </a:extLst>
          </p:cNvPr>
          <p:cNvSpPr/>
          <p:nvPr/>
        </p:nvSpPr>
        <p:spPr>
          <a:xfrm>
            <a:off x="993220" y="1925775"/>
            <a:ext cx="10405241" cy="2206045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800" b="1" dirty="0">
                <a:solidFill>
                  <a:schemeClr val="tx1"/>
                </a:solidFill>
              </a:rPr>
              <a:t>حقيبة التّكوين البيداغوجي التحضيري 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800" b="1" dirty="0">
                <a:solidFill>
                  <a:schemeClr val="tx1"/>
                </a:solidFill>
              </a:rPr>
              <a:t>أثناء التربص التجريبي </a:t>
            </a:r>
            <a:r>
              <a:rPr lang="ar-DZ" sz="4800" b="1" dirty="0" smtClean="0">
                <a:solidFill>
                  <a:schemeClr val="tx1"/>
                </a:solidFill>
              </a:rPr>
              <a:t>للأساتذة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2">
            <a:extLst>
              <a:ext uri="{FF2B5EF4-FFF2-40B4-BE49-F238E27FC236}">
                <a16:creationId xmlns="" xmlns:a16="http://schemas.microsoft.com/office/drawing/2014/main" id="{E901D3E9-7B94-41D2-B313-FCB9AF29355F}"/>
              </a:ext>
            </a:extLst>
          </p:cNvPr>
          <p:cNvSpPr/>
          <p:nvPr/>
        </p:nvSpPr>
        <p:spPr>
          <a:xfrm>
            <a:off x="755343" y="5762550"/>
            <a:ext cx="2572028" cy="6916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b="1" dirty="0" smtClean="0">
                <a:solidFill>
                  <a:schemeClr val="tx1"/>
                </a:solidFill>
              </a:rPr>
              <a:t>الدورة الثالثة</a:t>
            </a:r>
            <a:endParaRPr lang="fr-F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50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6" grpId="0" animBg="1"/>
      <p:bldP spid="9" grpId="0" animBg="1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2601" y="2005263"/>
            <a:ext cx="9370950" cy="827314"/>
          </a:xfrm>
          <a:noFill/>
        </p:spPr>
        <p:txBody>
          <a:bodyPr>
            <a:normAutofit/>
          </a:bodyPr>
          <a:lstStyle/>
          <a:p>
            <a:pPr algn="ctr" rtl="1"/>
            <a:r>
              <a:rPr lang="ar-DZ" sz="3600" b="1" dirty="0" smtClean="0"/>
              <a:t>الهدف : تمثيل المعطيات بيانيا في برنامج إكسال </a:t>
            </a:r>
            <a:r>
              <a:rPr lang="fr-FR" sz="3600" b="1" dirty="0" err="1" smtClean="0"/>
              <a:t>excel</a:t>
            </a:r>
            <a:r>
              <a:rPr lang="ar-DZ" sz="3600" b="1" dirty="0" smtClean="0"/>
              <a:t> </a:t>
            </a:r>
            <a:endParaRPr lang="fr-FR" sz="36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="" xmlns:a16="http://schemas.microsoft.com/office/drawing/2014/main" id="{AEA7FD4D-221B-4E46-9B33-D5139E049D20}"/>
              </a:ext>
            </a:extLst>
          </p:cNvPr>
          <p:cNvSpPr txBox="1">
            <a:spLocks/>
          </p:cNvSpPr>
          <p:nvPr/>
        </p:nvSpPr>
        <p:spPr>
          <a:xfrm>
            <a:off x="3272589" y="306632"/>
            <a:ext cx="5069306" cy="834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SA" sz="3600" b="1" dirty="0"/>
              <a:t>ال</a:t>
            </a:r>
            <a:r>
              <a:rPr lang="ar-DZ" sz="3600" b="1" dirty="0" smtClean="0"/>
              <a:t>نشــــــــــــــــــــــاط ب:</a:t>
            </a:r>
            <a:endParaRPr lang="fr-FR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444062" y="3271859"/>
            <a:ext cx="113038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hlinkClick r:id="rId2" action="ppaction://hlinkfile"/>
              </a:rPr>
              <a:t>ورقة العمل </a:t>
            </a:r>
            <a:r>
              <a:rPr lang="ar-DZ" sz="2800" b="1" dirty="0" smtClean="0"/>
              <a:t>-   </a:t>
            </a:r>
            <a:r>
              <a:rPr lang="ar-SA" sz="2800" b="1" dirty="0"/>
              <a:t>ورقة لكل فوج </a:t>
            </a:r>
            <a:r>
              <a:rPr lang="ar-SA" sz="2800" b="1" dirty="0" smtClean="0"/>
              <a:t>–</a:t>
            </a:r>
            <a:r>
              <a:rPr lang="ar-DZ" sz="2800" b="1" dirty="0" smtClean="0"/>
              <a:t> </a:t>
            </a:r>
            <a:r>
              <a:rPr lang="ar-SA" sz="2800" b="1" dirty="0" smtClean="0"/>
              <a:t>الصحن الدوار</a:t>
            </a:r>
            <a:r>
              <a:rPr lang="ar-DZ" sz="2800" b="1" dirty="0" smtClean="0"/>
              <a:t>          </a:t>
            </a:r>
            <a:r>
              <a:rPr lang="ar-SA" sz="2800" b="1" dirty="0" smtClean="0"/>
              <a:t> </a:t>
            </a:r>
            <a:r>
              <a:rPr lang="ar-SA" sz="2800" b="1" dirty="0"/>
              <a:t>المدة 30 د     </a:t>
            </a:r>
            <a:endParaRPr lang="fr-FR" sz="2800" dirty="0"/>
          </a:p>
          <a:p>
            <a:pPr algn="ctr" rtl="1"/>
            <a:r>
              <a:rPr lang="ar-DZ" sz="2800" b="1" dirty="0" smtClean="0"/>
              <a:t>التعليمة : </a:t>
            </a:r>
            <a:r>
              <a:rPr lang="ar-SA" sz="2800" b="1" dirty="0" smtClean="0"/>
              <a:t> </a:t>
            </a:r>
            <a:r>
              <a:rPr lang="ar-SA" sz="2800" b="1" dirty="0"/>
              <a:t>كيف تؤثر المخططات في سهولة التعبير عن البيانات  في برمجية </a:t>
            </a:r>
            <a:r>
              <a:rPr lang="fr-FR" sz="2800" b="1" dirty="0" err="1"/>
              <a:t>excel</a:t>
            </a:r>
            <a:r>
              <a:rPr lang="ar-SA" sz="2800" b="1" dirty="0"/>
              <a:t>؟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5010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997944" y="1439182"/>
            <a:ext cx="6958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/>
              <a:t>لدينا علامات الإعلام الآلي </a:t>
            </a:r>
            <a:r>
              <a:rPr lang="ar-DZ" sz="3200" b="1" dirty="0" smtClean="0"/>
              <a:t> </a:t>
            </a:r>
            <a:r>
              <a:rPr lang="ar-DZ" sz="3200" b="1" dirty="0" smtClean="0"/>
              <a:t>على الشكل الآتي :</a:t>
            </a:r>
            <a:endParaRPr lang="fr-FR" sz="32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4992" cy="679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re 1">
            <a:extLst>
              <a:ext uri="{FF2B5EF4-FFF2-40B4-BE49-F238E27FC236}">
                <a16:creationId xmlns="" xmlns:a16="http://schemas.microsoft.com/office/drawing/2014/main" id="{AEA7FD4D-221B-4E46-9B33-D5139E049D20}"/>
              </a:ext>
            </a:extLst>
          </p:cNvPr>
          <p:cNvSpPr txBox="1">
            <a:spLocks/>
          </p:cNvSpPr>
          <p:nvPr/>
        </p:nvSpPr>
        <p:spPr>
          <a:xfrm>
            <a:off x="4912894" y="128666"/>
            <a:ext cx="5069306" cy="834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600" b="1" dirty="0" smtClean="0"/>
              <a:t>هيكلة </a:t>
            </a:r>
            <a:r>
              <a:rPr lang="ar-SA" sz="3600" b="1" dirty="0" smtClean="0"/>
              <a:t>ال</a:t>
            </a:r>
            <a:r>
              <a:rPr lang="ar-DZ" sz="3600" b="1" dirty="0" smtClean="0"/>
              <a:t>نشــــــــــــــــــــــاط ب: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5046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9009428" y="2448175"/>
            <a:ext cx="28620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أسجل العلامات المرجعية على عمود مثلا : </a:t>
            </a:r>
            <a:r>
              <a:rPr lang="fr-FR" sz="2000" b="1" dirty="0" smtClean="0"/>
              <a:t>15- 12-10-5</a:t>
            </a:r>
            <a:endParaRPr lang="ar-DZ" sz="2000" b="1" dirty="0" smtClean="0"/>
          </a:p>
          <a:p>
            <a:pPr algn="r" rtl="1"/>
            <a:r>
              <a:rPr lang="ar-DZ" sz="2000" b="1" dirty="0" smtClean="0"/>
              <a:t>أضغط على عمود  آخر</a:t>
            </a:r>
            <a:endParaRPr lang="fr-FR" sz="2000" b="1" dirty="0" smtClean="0"/>
          </a:p>
          <a:p>
            <a:pPr algn="r" rtl="1"/>
            <a:r>
              <a:rPr lang="ar-DZ" sz="2000" b="1" dirty="0" smtClean="0"/>
              <a:t>أقوم بإدراج دالة التكرارات </a:t>
            </a:r>
          </a:p>
          <a:p>
            <a:pPr algn="r" rtl="1"/>
            <a:r>
              <a:rPr lang="fr-FR" sz="2000" b="1" dirty="0" smtClean="0"/>
              <a:t>FREQUENCE</a:t>
            </a:r>
          </a:p>
          <a:p>
            <a:pPr algn="r" rtl="1"/>
            <a:r>
              <a:rPr lang="ar-DZ" sz="2000" b="1" dirty="0" smtClean="0"/>
              <a:t>مع تعيين البيانات المعنية و العلامات المرجعية</a:t>
            </a:r>
          </a:p>
          <a:p>
            <a:pPr algn="r" rtl="1"/>
            <a:r>
              <a:rPr lang="ar-DZ" sz="2000" b="1" dirty="0" err="1" smtClean="0"/>
              <a:t>أضعط</a:t>
            </a:r>
            <a:r>
              <a:rPr lang="ar-DZ" sz="2000" b="1" dirty="0" smtClean="0"/>
              <a:t> في نفس الوقت على </a:t>
            </a:r>
            <a:r>
              <a:rPr lang="fr-FR" sz="2000" b="1" dirty="0" smtClean="0"/>
              <a:t>OK</a:t>
            </a:r>
            <a:r>
              <a:rPr lang="ar-DZ" sz="2000" b="1" dirty="0" smtClean="0"/>
              <a:t> و على </a:t>
            </a:r>
            <a:r>
              <a:rPr lang="fr-FR" sz="2000" b="1" dirty="0" smtClean="0"/>
              <a:t>CTRL</a:t>
            </a:r>
            <a:r>
              <a:rPr lang="ar-DZ" sz="2000" b="1" dirty="0"/>
              <a:t> </a:t>
            </a:r>
            <a:r>
              <a:rPr lang="ar-DZ" sz="2000" b="1" dirty="0" smtClean="0"/>
              <a:t>و </a:t>
            </a:r>
            <a:r>
              <a:rPr lang="fr-FR" sz="2000" b="1" dirty="0" smtClean="0"/>
              <a:t>SHIFT</a:t>
            </a:r>
            <a:endParaRPr lang="ar-DZ" sz="2000" b="1" dirty="0" smtClean="0"/>
          </a:p>
          <a:p>
            <a:pPr algn="r" rtl="1"/>
            <a:endParaRPr lang="fr-FR" sz="20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71" y="1985296"/>
            <a:ext cx="8834857" cy="497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re 1">
            <a:extLst>
              <a:ext uri="{FF2B5EF4-FFF2-40B4-BE49-F238E27FC236}">
                <a16:creationId xmlns="" xmlns:a16="http://schemas.microsoft.com/office/drawing/2014/main" id="{AEA7FD4D-221B-4E46-9B33-D5139E049D20}"/>
              </a:ext>
            </a:extLst>
          </p:cNvPr>
          <p:cNvSpPr txBox="1">
            <a:spLocks/>
          </p:cNvSpPr>
          <p:nvPr/>
        </p:nvSpPr>
        <p:spPr>
          <a:xfrm>
            <a:off x="3272588" y="306632"/>
            <a:ext cx="6128085" cy="834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600" b="1" dirty="0" smtClean="0"/>
              <a:t>هــــــــيكــلــة </a:t>
            </a:r>
            <a:r>
              <a:rPr lang="ar-SA" sz="3600" b="1" dirty="0" smtClean="0"/>
              <a:t>ال</a:t>
            </a:r>
            <a:r>
              <a:rPr lang="ar-DZ" sz="3600" b="1" dirty="0" smtClean="0"/>
              <a:t>نشــــــــــــــــــــــاط ب: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75771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9009428" y="2448175"/>
            <a:ext cx="28620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حصلنا على </a:t>
            </a:r>
            <a:r>
              <a:rPr lang="ar-DZ" sz="2000" b="1" dirty="0"/>
              <a:t> الفئات  الآتية: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[0 - 5]  لدينا : 2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5 - 10]  لدينا : 5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10 - 12]  لدينا : 5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12 - 15]  لدينا : 1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15 - 20]  لدينا : 2 </a:t>
            </a:r>
          </a:p>
          <a:p>
            <a:pPr algn="r" rtl="1"/>
            <a:r>
              <a:rPr lang="ar-DZ" sz="2000" b="1" dirty="0"/>
              <a:t>نمثل المخطط البياني :</a:t>
            </a:r>
          </a:p>
          <a:p>
            <a:pPr algn="r" rtl="1"/>
            <a:endParaRPr lang="ar-DZ" sz="2000" b="1" dirty="0" smtClean="0"/>
          </a:p>
          <a:p>
            <a:pPr algn="r" rtl="1"/>
            <a:endParaRPr lang="fr-FR" sz="2000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2" y="2116520"/>
            <a:ext cx="8276898" cy="4079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re 1">
            <a:extLst>
              <a:ext uri="{FF2B5EF4-FFF2-40B4-BE49-F238E27FC236}">
                <a16:creationId xmlns="" xmlns:a16="http://schemas.microsoft.com/office/drawing/2014/main" id="{AEA7FD4D-221B-4E46-9B33-D5139E049D20}"/>
              </a:ext>
            </a:extLst>
          </p:cNvPr>
          <p:cNvSpPr txBox="1">
            <a:spLocks/>
          </p:cNvSpPr>
          <p:nvPr/>
        </p:nvSpPr>
        <p:spPr>
          <a:xfrm>
            <a:off x="2881343" y="259702"/>
            <a:ext cx="6128085" cy="834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600" b="1" dirty="0" smtClean="0"/>
              <a:t>هــــــــيكــلــة </a:t>
            </a:r>
            <a:r>
              <a:rPr lang="ar-SA" sz="3600" b="1" dirty="0" smtClean="0"/>
              <a:t>ال</a:t>
            </a:r>
            <a:r>
              <a:rPr lang="ar-DZ" sz="3600" b="1" dirty="0" smtClean="0"/>
              <a:t>نشــــــــــــــــــــــاط ب: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11692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0" y="1363579"/>
            <a:ext cx="8456449" cy="471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re 1">
            <a:extLst>
              <a:ext uri="{FF2B5EF4-FFF2-40B4-BE49-F238E27FC236}">
                <a16:creationId xmlns="" xmlns:a16="http://schemas.microsoft.com/office/drawing/2014/main" id="{AEA7FD4D-221B-4E46-9B33-D5139E049D20}"/>
              </a:ext>
            </a:extLst>
          </p:cNvPr>
          <p:cNvSpPr txBox="1">
            <a:spLocks/>
          </p:cNvSpPr>
          <p:nvPr/>
        </p:nvSpPr>
        <p:spPr>
          <a:xfrm>
            <a:off x="2482515" y="229477"/>
            <a:ext cx="6128085" cy="834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600" b="1" dirty="0" smtClean="0"/>
              <a:t>هــــــــيكــلــة </a:t>
            </a:r>
            <a:r>
              <a:rPr lang="ar-SA" sz="3600" b="1" dirty="0" smtClean="0"/>
              <a:t>ال</a:t>
            </a:r>
            <a:r>
              <a:rPr lang="ar-DZ" sz="3600" b="1" dirty="0" smtClean="0"/>
              <a:t>نشــــــــــــــــــــــاط ب:</a:t>
            </a:r>
            <a:endParaRPr lang="fr-FR" sz="36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9336505" y="1347534"/>
            <a:ext cx="253465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نتحصل على الفئات  الآتية: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 smtClean="0"/>
              <a:t>[0 - 5]  لدينا : 2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5 </a:t>
            </a:r>
            <a:r>
              <a:rPr lang="ar-DZ" sz="2000" b="1" dirty="0"/>
              <a:t>- </a:t>
            </a:r>
            <a:r>
              <a:rPr lang="ar-DZ" sz="2000" b="1" dirty="0" smtClean="0"/>
              <a:t>10]  </a:t>
            </a:r>
            <a:r>
              <a:rPr lang="ar-DZ" sz="2000" b="1" dirty="0"/>
              <a:t>لدينا : </a:t>
            </a:r>
            <a:r>
              <a:rPr lang="ar-DZ" sz="2000" b="1" dirty="0" smtClean="0"/>
              <a:t>5 </a:t>
            </a:r>
            <a:endParaRPr lang="ar-DZ" sz="2000" b="1" dirty="0"/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10 </a:t>
            </a:r>
            <a:r>
              <a:rPr lang="ar-DZ" sz="2000" b="1" dirty="0"/>
              <a:t>- </a:t>
            </a:r>
            <a:r>
              <a:rPr lang="ar-DZ" sz="2000" b="1" dirty="0" smtClean="0"/>
              <a:t>12]  </a:t>
            </a:r>
            <a:r>
              <a:rPr lang="ar-DZ" sz="2000" b="1" dirty="0"/>
              <a:t>لدينا : 5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12 </a:t>
            </a:r>
            <a:r>
              <a:rPr lang="ar-DZ" sz="2000" b="1" dirty="0"/>
              <a:t>- </a:t>
            </a:r>
            <a:r>
              <a:rPr lang="ar-DZ" sz="2000" b="1" dirty="0" smtClean="0"/>
              <a:t>15]  </a:t>
            </a:r>
            <a:r>
              <a:rPr lang="ar-DZ" sz="2000" b="1" dirty="0"/>
              <a:t>لدينا : </a:t>
            </a:r>
            <a:r>
              <a:rPr lang="ar-DZ" sz="2000" b="1" dirty="0" smtClean="0"/>
              <a:t>1 </a:t>
            </a:r>
            <a:endParaRPr lang="ar-DZ" sz="2000" b="1" dirty="0"/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15 </a:t>
            </a:r>
            <a:r>
              <a:rPr lang="ar-DZ" sz="2000" b="1" dirty="0"/>
              <a:t>- </a:t>
            </a:r>
            <a:r>
              <a:rPr lang="ar-DZ" sz="2000" b="1" dirty="0" smtClean="0"/>
              <a:t>20]  </a:t>
            </a:r>
            <a:r>
              <a:rPr lang="ar-DZ" sz="2000" b="1" dirty="0"/>
              <a:t>لدينا : </a:t>
            </a:r>
            <a:r>
              <a:rPr lang="ar-DZ" sz="2000" b="1" dirty="0" smtClean="0"/>
              <a:t>2 </a:t>
            </a:r>
          </a:p>
          <a:p>
            <a:pPr algn="r" rtl="1"/>
            <a:r>
              <a:rPr lang="ar-DZ" sz="2000" b="1" dirty="0"/>
              <a:t>نمثل المخطط البياني :</a:t>
            </a:r>
          </a:p>
          <a:p>
            <a:pPr algn="r" rtl="1"/>
            <a:r>
              <a:rPr lang="ar-DZ" sz="2000" b="1" dirty="0"/>
              <a:t>تحديد الجدول</a:t>
            </a:r>
          </a:p>
          <a:p>
            <a:pPr algn="r" rtl="1"/>
            <a:r>
              <a:rPr lang="ar-DZ" sz="2000" b="1" dirty="0"/>
              <a:t>اختيار نمط تمثيل</a:t>
            </a:r>
            <a:endParaRPr lang="fr-FR" sz="2000" b="1" dirty="0"/>
          </a:p>
          <a:p>
            <a:pPr algn="r" rtl="1"/>
            <a:r>
              <a:rPr lang="ar-DZ" sz="2000" b="1" dirty="0"/>
              <a:t> </a:t>
            </a:r>
            <a:r>
              <a:rPr lang="fr-FR" sz="2000" b="1" dirty="0"/>
              <a:t>NUAGES DE POINTS</a:t>
            </a:r>
            <a:endParaRPr lang="ar-DZ" sz="2000" b="1" dirty="0"/>
          </a:p>
          <a:p>
            <a:pPr marL="285750" indent="-285750" algn="r" rtl="1">
              <a:buFontTx/>
              <a:buChar char="-"/>
            </a:pPr>
            <a:endParaRPr lang="ar-DZ" sz="2000" b="1" dirty="0" smtClean="0"/>
          </a:p>
          <a:p>
            <a:pPr marL="285750" indent="-285750" algn="r" rtl="1">
              <a:buFontTx/>
              <a:buChar char="-"/>
            </a:pPr>
            <a:endParaRPr lang="ar-DZ" sz="2000" b="1" dirty="0"/>
          </a:p>
          <a:p>
            <a:pPr marL="285750" indent="-285750" algn="r" rtl="1">
              <a:buFontTx/>
              <a:buChar char="-"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8492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79" y="1251285"/>
            <a:ext cx="6927113" cy="479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re 1">
            <a:extLst>
              <a:ext uri="{FF2B5EF4-FFF2-40B4-BE49-F238E27FC236}">
                <a16:creationId xmlns="" xmlns:a16="http://schemas.microsoft.com/office/drawing/2014/main" id="{AEA7FD4D-221B-4E46-9B33-D5139E049D20}"/>
              </a:ext>
            </a:extLst>
          </p:cNvPr>
          <p:cNvSpPr txBox="1">
            <a:spLocks/>
          </p:cNvSpPr>
          <p:nvPr/>
        </p:nvSpPr>
        <p:spPr>
          <a:xfrm>
            <a:off x="2747210" y="163125"/>
            <a:ext cx="6128085" cy="834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600" b="1" dirty="0" smtClean="0"/>
              <a:t>هــــــــيكــلــة </a:t>
            </a:r>
            <a:r>
              <a:rPr lang="ar-SA" sz="3600" b="1" dirty="0" smtClean="0"/>
              <a:t>ال</a:t>
            </a:r>
            <a:r>
              <a:rPr lang="ar-DZ" sz="3600" b="1" dirty="0" smtClean="0"/>
              <a:t>نشــــــــــــــــــــــاط ب:</a:t>
            </a:r>
            <a:endParaRPr lang="fr-FR" sz="36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9336505" y="1347534"/>
            <a:ext cx="253465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نتحصل على الفئات  الآتية: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 smtClean="0"/>
              <a:t>[0 - 5]  لدينا : 2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5 </a:t>
            </a:r>
            <a:r>
              <a:rPr lang="ar-DZ" sz="2000" b="1" dirty="0"/>
              <a:t>- </a:t>
            </a:r>
            <a:r>
              <a:rPr lang="ar-DZ" sz="2000" b="1" dirty="0" smtClean="0"/>
              <a:t>10]  </a:t>
            </a:r>
            <a:r>
              <a:rPr lang="ar-DZ" sz="2000" b="1" dirty="0"/>
              <a:t>لدينا : </a:t>
            </a:r>
            <a:r>
              <a:rPr lang="ar-DZ" sz="2000" b="1" dirty="0" smtClean="0"/>
              <a:t>5 </a:t>
            </a:r>
            <a:endParaRPr lang="ar-DZ" sz="2000" b="1" dirty="0"/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10 </a:t>
            </a:r>
            <a:r>
              <a:rPr lang="ar-DZ" sz="2000" b="1" dirty="0"/>
              <a:t>- </a:t>
            </a:r>
            <a:r>
              <a:rPr lang="ar-DZ" sz="2000" b="1" dirty="0" smtClean="0"/>
              <a:t>12]  </a:t>
            </a:r>
            <a:r>
              <a:rPr lang="ar-DZ" sz="2000" b="1" dirty="0"/>
              <a:t>لدينا : 5 </a:t>
            </a:r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12 </a:t>
            </a:r>
            <a:r>
              <a:rPr lang="ar-DZ" sz="2000" b="1" dirty="0"/>
              <a:t>- </a:t>
            </a:r>
            <a:r>
              <a:rPr lang="ar-DZ" sz="2000" b="1" dirty="0" smtClean="0"/>
              <a:t>15]  </a:t>
            </a:r>
            <a:r>
              <a:rPr lang="ar-DZ" sz="2000" b="1" dirty="0"/>
              <a:t>لدينا : </a:t>
            </a:r>
            <a:r>
              <a:rPr lang="ar-DZ" sz="2000" b="1" dirty="0" smtClean="0"/>
              <a:t>1 </a:t>
            </a:r>
            <a:endParaRPr lang="ar-DZ" sz="2000" b="1" dirty="0"/>
          </a:p>
          <a:p>
            <a:pPr marL="285750" indent="-285750" algn="r" rtl="1">
              <a:buFontTx/>
              <a:buChar char="-"/>
            </a:pPr>
            <a:r>
              <a:rPr lang="ar-DZ" sz="2000" b="1" dirty="0"/>
              <a:t>] </a:t>
            </a:r>
            <a:r>
              <a:rPr lang="ar-DZ" sz="2000" b="1" dirty="0" smtClean="0"/>
              <a:t>15 </a:t>
            </a:r>
            <a:r>
              <a:rPr lang="ar-DZ" sz="2000" b="1" dirty="0"/>
              <a:t>- </a:t>
            </a:r>
            <a:r>
              <a:rPr lang="ar-DZ" sz="2000" b="1" dirty="0" smtClean="0"/>
              <a:t>20]  </a:t>
            </a:r>
            <a:r>
              <a:rPr lang="ar-DZ" sz="2000" b="1" dirty="0"/>
              <a:t>لدينا : </a:t>
            </a:r>
            <a:r>
              <a:rPr lang="ar-DZ" sz="2000" b="1" dirty="0" smtClean="0"/>
              <a:t>2 </a:t>
            </a:r>
          </a:p>
          <a:p>
            <a:pPr algn="r" rtl="1"/>
            <a:r>
              <a:rPr lang="ar-DZ" sz="2000" b="1" dirty="0"/>
              <a:t>نمثل المخطط البياني :</a:t>
            </a:r>
          </a:p>
          <a:p>
            <a:pPr algn="r" rtl="1"/>
            <a:r>
              <a:rPr lang="ar-DZ" sz="2000" b="1" dirty="0"/>
              <a:t>تحديد الجدول</a:t>
            </a:r>
          </a:p>
          <a:p>
            <a:pPr algn="r" rtl="1"/>
            <a:r>
              <a:rPr lang="ar-DZ" sz="2000" b="1" dirty="0"/>
              <a:t>اختيار نمط تمثيل</a:t>
            </a:r>
            <a:endParaRPr lang="fr-FR" sz="2000" b="1" dirty="0"/>
          </a:p>
          <a:p>
            <a:pPr algn="r" rtl="1"/>
            <a:r>
              <a:rPr lang="ar-DZ" sz="2000" b="1" dirty="0"/>
              <a:t> </a:t>
            </a:r>
            <a:r>
              <a:rPr lang="fr-FR" sz="2000" b="1" dirty="0"/>
              <a:t>NUAGES DE </a:t>
            </a:r>
            <a:r>
              <a:rPr lang="fr-FR" sz="2000" b="1" dirty="0" smtClean="0"/>
              <a:t>POINTS</a:t>
            </a:r>
            <a:endParaRPr lang="ar-DZ" sz="2000" b="1" dirty="0" smtClean="0"/>
          </a:p>
          <a:p>
            <a:pPr algn="r" rtl="1"/>
            <a:endParaRPr lang="ar-DZ" sz="2000" b="1" dirty="0"/>
          </a:p>
          <a:p>
            <a:pPr algn="r" rtl="1"/>
            <a:r>
              <a:rPr lang="ar-DZ" sz="2000" b="1" dirty="0" smtClean="0"/>
              <a:t>- نتحصل على البيان الآتي -</a:t>
            </a:r>
            <a:endParaRPr lang="ar-DZ" sz="2000" b="1" dirty="0"/>
          </a:p>
          <a:p>
            <a:pPr marL="285750" indent="-285750" algn="r" rtl="1">
              <a:buFontTx/>
              <a:buChar char="-"/>
            </a:pPr>
            <a:endParaRPr lang="ar-DZ" sz="2000" b="1" dirty="0" smtClean="0"/>
          </a:p>
          <a:p>
            <a:pPr marL="285750" indent="-285750" algn="r" rtl="1">
              <a:buFontTx/>
              <a:buChar char="-"/>
            </a:pPr>
            <a:endParaRPr lang="ar-DZ" sz="2000" b="1" dirty="0"/>
          </a:p>
          <a:p>
            <a:pPr marL="285750" indent="-285750" algn="r" rtl="1">
              <a:buFontTx/>
              <a:buChar char="-"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9172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81C8-CE05-408A-9CEC-AD7B25896418}" type="datetime1">
              <a:rPr lang="fr-FR" smtClean="0"/>
              <a:t>28/06/2018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193143" y="880291"/>
            <a:ext cx="6241141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/>
              <a:t>الإعلام الآلي </a:t>
            </a:r>
            <a:endParaRPr lang="fr-FR" sz="7200" b="1" dirty="0"/>
          </a:p>
        </p:txBody>
      </p:sp>
      <p:sp>
        <p:nvSpPr>
          <p:cNvPr id="9" name="Rectangle : coins arrondis 6"/>
          <p:cNvSpPr/>
          <p:nvPr/>
        </p:nvSpPr>
        <p:spPr>
          <a:xfrm>
            <a:off x="4845288" y="3159705"/>
            <a:ext cx="3430336" cy="105877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chemeClr val="tx1"/>
                </a:solidFill>
              </a:rPr>
              <a:t>الحصة </a:t>
            </a:r>
            <a:r>
              <a:rPr lang="fr-FR" sz="4800" b="1" dirty="0" smtClean="0">
                <a:solidFill>
                  <a:schemeClr val="tx1"/>
                </a:solidFill>
              </a:rPr>
              <a:t>02</a:t>
            </a:r>
            <a:endParaRPr lang="fr-FR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9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81C8-CE05-408A-9CEC-AD7B25896418}" type="datetime1">
              <a:rPr lang="fr-FR" smtClean="0"/>
              <a:t>28/06/2018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17</a:t>
            </a:fld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/>
          </p:nvPr>
        </p:nvGraphicFramePr>
        <p:xfrm>
          <a:off x="620648" y="1948618"/>
          <a:ext cx="10609943" cy="3163679"/>
        </p:xfrm>
        <a:graphic>
          <a:graphicData uri="http://schemas.openxmlformats.org/drawingml/2006/table">
            <a:tbl>
              <a:tblPr rtl="1" firstRow="1">
                <a:tableStyleId>{775DCB02-9BB8-47FD-8907-85C794F793BA}</a:tableStyleId>
              </a:tblPr>
              <a:tblGrid>
                <a:gridCol w="14524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192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8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661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800" dirty="0">
                          <a:solidFill>
                            <a:schemeClr val="tx1"/>
                          </a:solidFill>
                          <a:effectLst/>
                        </a:rPr>
                        <a:t>رقم</a:t>
                      </a:r>
                      <a:r>
                        <a:rPr lang="ar-DZ" sz="2800" baseline="0" dirty="0">
                          <a:solidFill>
                            <a:schemeClr val="tx1"/>
                          </a:solidFill>
                          <a:effectLst/>
                        </a:rPr>
                        <a:t> الفقرة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800" kern="1200" dirty="0">
                          <a:solidFill>
                            <a:schemeClr val="tx1"/>
                          </a:solidFill>
                          <a:effectLst/>
                        </a:rPr>
                        <a:t>محتواها</a:t>
                      </a:r>
                      <a:endParaRPr lang="ar-DZ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2800" baseline="0" dirty="0">
                          <a:solidFill>
                            <a:schemeClr val="tx1"/>
                          </a:solidFill>
                        </a:rPr>
                        <a:t>المدة</a:t>
                      </a:r>
                      <a:endParaRPr lang="ar-DZ" sz="28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61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r>
                        <a:rPr lang="ar-DZ" sz="18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التحفيز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800" b="1" baseline="0" dirty="0" smtClean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د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:ماذا تعلمت؟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KWL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10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النشاط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3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: دور برمجية العروض التقديمية في استثمار معطيات و تمثيل بيانات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30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: إنشاء أنموذج تقييم التعلمات ببرمجية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Power Point 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600" b="1" baseline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:  التغذية الراجعة ( استراتيجية علبة الأسئلة – منافسة </a:t>
                      </a:r>
                      <a:r>
                        <a:rPr lang="ar-DZ" sz="18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الأفواج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25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ar-DZ" sz="18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ماذا تعلمت؟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KWL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05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66057" y="203200"/>
            <a:ext cx="1005840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D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برنامج الحصة </a:t>
            </a:r>
            <a:r>
              <a:rPr lang="ar-D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02 -          </a:t>
            </a:r>
            <a:r>
              <a:rPr lang="ar-DZ" sz="2400" b="1" dirty="0">
                <a:solidFill>
                  <a:schemeClr val="tx1"/>
                </a:solidFill>
                <a:cs typeface="+mj-cs"/>
              </a:rPr>
              <a:t>اعلام </a:t>
            </a:r>
            <a:r>
              <a:rPr lang="ar-DZ" sz="2400" b="1" dirty="0" smtClean="0">
                <a:solidFill>
                  <a:schemeClr val="tx1"/>
                </a:solidFill>
                <a:cs typeface="+mj-cs"/>
              </a:rPr>
              <a:t>آلي             </a:t>
            </a:r>
            <a:r>
              <a:rPr lang="ar-D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en-US" sz="2000" b="1" dirty="0">
              <a:solidFill>
                <a:srgbClr val="000000"/>
              </a:solidFill>
              <a:latin typeface="Cambria"/>
              <a:ea typeface="MS Minch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05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C093D-0147-4A1B-B7A3-336CBB31DC54}" type="slidenum">
              <a:rPr lang="ar-SA"/>
              <a:pPr>
                <a:defRPr/>
              </a:pPr>
              <a:t>18</a:t>
            </a:fld>
            <a:endParaRPr lang="en-US"/>
          </a:p>
        </p:txBody>
      </p:sp>
      <p:sp>
        <p:nvSpPr>
          <p:cNvPr id="327682" name="Rectangle 2" descr="90%"/>
          <p:cNvSpPr>
            <a:spLocks noChangeArrowheads="1"/>
          </p:cNvSpPr>
          <p:nvPr/>
        </p:nvSpPr>
        <p:spPr bwMode="auto">
          <a:xfrm>
            <a:off x="7440085" y="4298951"/>
            <a:ext cx="2719916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3" name="Rectangle 3" descr="90%"/>
          <p:cNvSpPr>
            <a:spLocks noChangeArrowheads="1"/>
          </p:cNvSpPr>
          <p:nvPr/>
        </p:nvSpPr>
        <p:spPr bwMode="auto">
          <a:xfrm>
            <a:off x="4741334" y="4298951"/>
            <a:ext cx="2698751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4" name="Rectangle 4" descr="90%"/>
          <p:cNvSpPr>
            <a:spLocks noChangeArrowheads="1"/>
          </p:cNvSpPr>
          <p:nvPr/>
        </p:nvSpPr>
        <p:spPr bwMode="auto">
          <a:xfrm>
            <a:off x="2032000" y="4298951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4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5" name="Rectangle 5" descr="90%"/>
          <p:cNvSpPr>
            <a:spLocks noChangeArrowheads="1"/>
          </p:cNvSpPr>
          <p:nvPr/>
        </p:nvSpPr>
        <p:spPr bwMode="auto">
          <a:xfrm>
            <a:off x="7440085" y="3292476"/>
            <a:ext cx="2719916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6" name="Rectangle 6" descr="90%"/>
          <p:cNvSpPr>
            <a:spLocks noChangeArrowheads="1"/>
          </p:cNvSpPr>
          <p:nvPr/>
        </p:nvSpPr>
        <p:spPr bwMode="auto">
          <a:xfrm>
            <a:off x="4741334" y="3292476"/>
            <a:ext cx="2698751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5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7" name="Rectangle 7" descr="90%"/>
          <p:cNvSpPr>
            <a:spLocks noChangeArrowheads="1"/>
          </p:cNvSpPr>
          <p:nvPr/>
        </p:nvSpPr>
        <p:spPr bwMode="auto">
          <a:xfrm>
            <a:off x="2032000" y="3292476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8" name="Rectangle 8" descr="90%"/>
          <p:cNvSpPr>
            <a:spLocks noChangeArrowheads="1"/>
          </p:cNvSpPr>
          <p:nvPr/>
        </p:nvSpPr>
        <p:spPr bwMode="auto">
          <a:xfrm>
            <a:off x="7440085" y="2286001"/>
            <a:ext cx="2719916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6</a:t>
            </a: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89" name="Rectangle 9" descr="90%"/>
          <p:cNvSpPr>
            <a:spLocks noChangeArrowheads="1"/>
          </p:cNvSpPr>
          <p:nvPr/>
        </p:nvSpPr>
        <p:spPr bwMode="auto">
          <a:xfrm>
            <a:off x="4741334" y="2286001"/>
            <a:ext cx="2698751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90" name="Rectangle 10" descr="90%"/>
          <p:cNvSpPr>
            <a:spLocks noChangeArrowheads="1"/>
          </p:cNvSpPr>
          <p:nvPr/>
        </p:nvSpPr>
        <p:spPr bwMode="auto">
          <a:xfrm>
            <a:off x="2032000" y="2286001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7693" name="AutoShape 13" descr="50%"/>
          <p:cNvSpPr>
            <a:spLocks noGrp="1" noChangeArrowheads="1"/>
          </p:cNvSpPr>
          <p:nvPr>
            <p:ph type="title"/>
          </p:nvPr>
        </p:nvSpPr>
        <p:spPr>
          <a:xfrm>
            <a:off x="304800" y="1113928"/>
            <a:ext cx="11321143" cy="889044"/>
          </a:xfrm>
          <a:noFill/>
          <a:ln cmpd="sng">
            <a:noFill/>
          </a:ln>
        </p:spPr>
        <p:txBody>
          <a:bodyPr>
            <a:normAutofit/>
          </a:bodyPr>
          <a:lstStyle/>
          <a:p>
            <a:pPr algn="r" rtl="1" eaLnBrk="1" hangingPunct="1">
              <a:defRPr/>
            </a:pPr>
            <a:r>
              <a:rPr lang="ar-SA" sz="3200" b="1" dirty="0" smtClean="0">
                <a:solidFill>
                  <a:srgbClr val="000000"/>
                </a:solidFill>
              </a:rPr>
              <a:t>أكمل المربعات التالية من (1) إلى (9) في كل الاتجاهات بحيث تساوي النتيجة ( 15 ).</a:t>
            </a:r>
            <a:endParaRPr lang="en-US" sz="3200" b="1" dirty="0" smtClean="0">
              <a:solidFill>
                <a:srgbClr val="000000"/>
              </a:solidFill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420915" y="5807207"/>
            <a:ext cx="3222170" cy="6821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500" b="1" dirty="0" smtClean="0"/>
              <a:t>المدة :  </a:t>
            </a:r>
            <a:r>
              <a:rPr lang="fr-FR" sz="3500" b="1" dirty="0" smtClean="0"/>
              <a:t>10 </a:t>
            </a:r>
            <a:r>
              <a:rPr lang="ar-DZ" sz="3500" b="1" dirty="0" smtClean="0"/>
              <a:t> د</a:t>
            </a:r>
            <a:endParaRPr lang="fr-FR" sz="35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9134211" y="5545597"/>
            <a:ext cx="2557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800" b="1" dirty="0" smtClean="0">
                <a:hlinkClick r:id="rId3" action="ppaction://hlinkfile"/>
              </a:rPr>
              <a:t>ورقة </a:t>
            </a:r>
            <a:r>
              <a:rPr lang="ar-DZ" sz="2800" b="1" dirty="0" smtClean="0">
                <a:hlinkClick r:id="rId3" action="ppaction://hlinkfile"/>
              </a:rPr>
              <a:t>العمل</a:t>
            </a:r>
            <a:endParaRPr lang="en-US" sz="2800" b="1" dirty="0"/>
          </a:p>
        </p:txBody>
      </p:sp>
      <p:sp>
        <p:nvSpPr>
          <p:cNvPr id="18" name="Titre 1">
            <a:extLst>
              <a:ext uri="{FF2B5EF4-FFF2-40B4-BE49-F238E27FC236}">
                <a16:creationId xmlns="" xmlns:a16="http://schemas.microsoft.com/office/drawing/2014/main" id="{A42BB885-81ED-4CEB-AF5F-E2E5DF34A91A}"/>
              </a:ext>
            </a:extLst>
          </p:cNvPr>
          <p:cNvSpPr txBox="1">
            <a:spLocks/>
          </p:cNvSpPr>
          <p:nvPr/>
        </p:nvSpPr>
        <p:spPr>
          <a:xfrm>
            <a:off x="2245700" y="334691"/>
            <a:ext cx="7439342" cy="8247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b="1" dirty="0"/>
              <a:t>ال</a:t>
            </a:r>
            <a:r>
              <a:rPr lang="ar-DZ" b="1" dirty="0" smtClean="0"/>
              <a:t>نشـــــــــــــــــــاط </a:t>
            </a:r>
            <a:r>
              <a:rPr lang="fr-FR" b="1" dirty="0" smtClean="0"/>
              <a:t>1 </a:t>
            </a:r>
            <a:r>
              <a:rPr lang="ar-DZ" b="1" dirty="0" smtClean="0"/>
              <a:t>: التحفيز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0153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957929-25D6-4542-AE47-5615B34A1145}" type="slidenum">
              <a:rPr lang="ar-SA"/>
              <a:pPr>
                <a:defRPr/>
              </a:pPr>
              <a:t>19</a:t>
            </a:fld>
            <a:endParaRPr lang="en-US"/>
          </a:p>
        </p:txBody>
      </p:sp>
      <p:sp>
        <p:nvSpPr>
          <p:cNvPr id="329730" name="Rectangle 2" descr="90%"/>
          <p:cNvSpPr>
            <a:spLocks noChangeArrowheads="1"/>
          </p:cNvSpPr>
          <p:nvPr/>
        </p:nvSpPr>
        <p:spPr bwMode="auto">
          <a:xfrm>
            <a:off x="7535334" y="4362451"/>
            <a:ext cx="2719917" cy="1006475"/>
          </a:xfrm>
          <a:prstGeom prst="rect">
            <a:avLst/>
          </a:prstGeom>
          <a:solidFill>
            <a:schemeClr val="bg1"/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  <a:defRPr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2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1" name="Rectangle 3" descr="90%"/>
          <p:cNvSpPr>
            <a:spLocks noChangeArrowheads="1"/>
          </p:cNvSpPr>
          <p:nvPr/>
        </p:nvSpPr>
        <p:spPr bwMode="auto">
          <a:xfrm>
            <a:off x="4836584" y="4362451"/>
            <a:ext cx="2698749" cy="1006475"/>
          </a:xfrm>
          <a:prstGeom prst="rect">
            <a:avLst/>
          </a:prstGeom>
          <a:solidFill>
            <a:schemeClr val="bg1"/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  <a:defRPr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9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2" name="Rectangle 4" descr="90%"/>
          <p:cNvSpPr>
            <a:spLocks noChangeArrowheads="1"/>
          </p:cNvSpPr>
          <p:nvPr/>
        </p:nvSpPr>
        <p:spPr bwMode="auto">
          <a:xfrm>
            <a:off x="2127251" y="4362451"/>
            <a:ext cx="2709333" cy="100647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4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3" name="Rectangle 5" descr="90%"/>
          <p:cNvSpPr>
            <a:spLocks noChangeArrowheads="1"/>
          </p:cNvSpPr>
          <p:nvPr/>
        </p:nvSpPr>
        <p:spPr bwMode="auto">
          <a:xfrm>
            <a:off x="7535334" y="3355975"/>
            <a:ext cx="2719917" cy="1006475"/>
          </a:xfrm>
          <a:prstGeom prst="rect">
            <a:avLst/>
          </a:prstGeom>
          <a:solidFill>
            <a:schemeClr val="bg1"/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  <a:defRPr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7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4" name="Rectangle 6" descr="90%"/>
          <p:cNvSpPr>
            <a:spLocks noChangeArrowheads="1"/>
          </p:cNvSpPr>
          <p:nvPr/>
        </p:nvSpPr>
        <p:spPr bwMode="auto">
          <a:xfrm>
            <a:off x="4836584" y="3355975"/>
            <a:ext cx="2698749" cy="100647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5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5" name="Rectangle 7" descr="90%"/>
          <p:cNvSpPr>
            <a:spLocks noChangeArrowheads="1"/>
          </p:cNvSpPr>
          <p:nvPr/>
        </p:nvSpPr>
        <p:spPr bwMode="auto">
          <a:xfrm>
            <a:off x="2127251" y="3355975"/>
            <a:ext cx="2709333" cy="1006475"/>
          </a:xfrm>
          <a:prstGeom prst="rect">
            <a:avLst/>
          </a:prstGeom>
          <a:solidFill>
            <a:schemeClr val="bg1"/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  <a:defRPr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3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6" name="Rectangle 8" descr="90%"/>
          <p:cNvSpPr>
            <a:spLocks noChangeArrowheads="1"/>
          </p:cNvSpPr>
          <p:nvPr/>
        </p:nvSpPr>
        <p:spPr bwMode="auto">
          <a:xfrm>
            <a:off x="7535334" y="2349501"/>
            <a:ext cx="2719917" cy="100647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6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7" name="Rectangle 9" descr="90%"/>
          <p:cNvSpPr>
            <a:spLocks noChangeArrowheads="1"/>
          </p:cNvSpPr>
          <p:nvPr/>
        </p:nvSpPr>
        <p:spPr bwMode="auto">
          <a:xfrm>
            <a:off x="4836583" y="2349500"/>
            <a:ext cx="2698749" cy="1006475"/>
          </a:xfrm>
          <a:prstGeom prst="rect">
            <a:avLst/>
          </a:prstGeom>
          <a:solidFill>
            <a:schemeClr val="bg1"/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1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9738" name="Rectangle 10" descr="90%"/>
          <p:cNvSpPr>
            <a:spLocks noChangeArrowheads="1"/>
          </p:cNvSpPr>
          <p:nvPr/>
        </p:nvSpPr>
        <p:spPr bwMode="auto">
          <a:xfrm>
            <a:off x="2127251" y="2349501"/>
            <a:ext cx="2709333" cy="1006475"/>
          </a:xfrm>
          <a:prstGeom prst="rect">
            <a:avLst/>
          </a:prstGeom>
          <a:solidFill>
            <a:schemeClr val="bg1"/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  <a:defRPr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8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5" name="AutoShape 23" descr="50%"/>
          <p:cNvSpPr>
            <a:spLocks noGrp="1" noChangeArrowheads="1"/>
          </p:cNvSpPr>
          <p:nvPr>
            <p:ph type="title"/>
          </p:nvPr>
        </p:nvSpPr>
        <p:spPr>
          <a:xfrm>
            <a:off x="707571" y="5746071"/>
            <a:ext cx="4909457" cy="936625"/>
          </a:xfrm>
        </p:spPr>
        <p:txBody>
          <a:bodyPr>
            <a:normAutofit fontScale="90000"/>
          </a:bodyPr>
          <a:lstStyle/>
          <a:p>
            <a:pPr algn="ctr" rtl="1" eaLnBrk="1" hangingPunct="1">
              <a:defRPr/>
            </a:pPr>
            <a:r>
              <a:rPr lang="ar-DZ" sz="4800" b="1" dirty="0" smtClean="0"/>
              <a:t>ما رأيكم في إجابة أخرى؟</a:t>
            </a:r>
            <a:endParaRPr lang="en-US" sz="4800" b="1" dirty="0" smtClean="0"/>
          </a:p>
        </p:txBody>
      </p:sp>
      <p:sp>
        <p:nvSpPr>
          <p:cNvPr id="16" name="AutoShape 23" descr="50%"/>
          <p:cNvSpPr txBox="1">
            <a:spLocks noChangeArrowheads="1"/>
          </p:cNvSpPr>
          <p:nvPr/>
        </p:nvSpPr>
        <p:spPr>
          <a:xfrm>
            <a:off x="3288631" y="252752"/>
            <a:ext cx="6204729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DZ" sz="4800" b="1" dirty="0" smtClean="0"/>
              <a:t>هيكلة </a:t>
            </a:r>
            <a:r>
              <a:rPr lang="ar-SA" sz="4800" b="1" dirty="0"/>
              <a:t>ال</a:t>
            </a:r>
            <a:r>
              <a:rPr lang="ar-DZ" sz="4800" b="1" dirty="0" smtClean="0"/>
              <a:t>نشـــــــــــــــــــاط 1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1002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397960"/>
            <a:ext cx="955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JO" sz="4800" b="1" dirty="0" smtClean="0">
                <a:solidFill>
                  <a:srgbClr val="9E0000"/>
                </a:solidFill>
              </a:rPr>
              <a:t>التوقعات</a:t>
            </a:r>
            <a:r>
              <a:rPr lang="en-GB" sz="4800" b="1" dirty="0" smtClean="0">
                <a:solidFill>
                  <a:srgbClr val="9E0000"/>
                </a:solidFill>
              </a:rPr>
              <a:t>	 </a:t>
            </a:r>
            <a:endParaRPr lang="en-US" sz="4800" b="1" dirty="0">
              <a:solidFill>
                <a:srgbClr val="9E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296" y="1828801"/>
            <a:ext cx="3491904" cy="180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t3.gstatic.com/images?q=tbn:ANd9GcQQy1xfVMLyEzm_ZFSoH8smvVuh_HGAYZXGrd2_8u6gy4cMvo_e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00" y="2148033"/>
            <a:ext cx="2032000" cy="1524000"/>
          </a:xfrm>
          <a:prstGeom prst="rect">
            <a:avLst/>
          </a:prstGeom>
          <a:noFill/>
        </p:spPr>
      </p:pic>
      <p:sp>
        <p:nvSpPr>
          <p:cNvPr id="7" name="&quot;No&quot; Symbol 6"/>
          <p:cNvSpPr/>
          <p:nvPr/>
        </p:nvSpPr>
        <p:spPr>
          <a:xfrm>
            <a:off x="5080000" y="2114549"/>
            <a:ext cx="2133600" cy="1590969"/>
          </a:xfrm>
          <a:prstGeom prst="noSmoking">
            <a:avLst>
              <a:gd name="adj" fmla="val 488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33" y="2252133"/>
            <a:ext cx="2032000" cy="141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D:\Hand-on-ear-listenin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3" y="4004361"/>
            <a:ext cx="2946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taking-not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4004362"/>
            <a:ext cx="4380904" cy="218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F1437-60A7-9C41-B5FF-E87EFF505A22}" type="slidenum">
              <a:rPr lang="en-US" sz="3200" b="1" smtClean="0">
                <a:solidFill>
                  <a:schemeClr val="tx1"/>
                </a:solidFill>
              </a:rPr>
              <a:pPr/>
              <a:t>2</a:t>
            </a:fld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3950" y="3904322"/>
            <a:ext cx="3177117" cy="230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42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5730B0-1989-4FE1-9FB9-4B129F4A825E}" type="slidenum">
              <a:rPr lang="ar-SA"/>
              <a:pPr>
                <a:defRPr/>
              </a:pPr>
              <a:t>20</a:t>
            </a:fld>
            <a:endParaRPr lang="en-US"/>
          </a:p>
        </p:txBody>
      </p:sp>
      <p:sp>
        <p:nvSpPr>
          <p:cNvPr id="331778" name="Rectangle 2"/>
          <p:cNvSpPr>
            <a:spLocks noChangeArrowheads="1"/>
          </p:cNvSpPr>
          <p:nvPr/>
        </p:nvSpPr>
        <p:spPr bwMode="auto">
          <a:xfrm>
            <a:off x="7450667" y="4298951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8</a:t>
            </a: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79" name="Rectangle 3"/>
          <p:cNvSpPr>
            <a:spLocks noChangeArrowheads="1"/>
          </p:cNvSpPr>
          <p:nvPr/>
        </p:nvSpPr>
        <p:spPr bwMode="auto">
          <a:xfrm>
            <a:off x="4741334" y="4298951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3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0" name="Rectangle 4"/>
          <p:cNvSpPr>
            <a:spLocks noChangeArrowheads="1"/>
          </p:cNvSpPr>
          <p:nvPr/>
        </p:nvSpPr>
        <p:spPr bwMode="auto">
          <a:xfrm>
            <a:off x="2032000" y="4298951"/>
            <a:ext cx="2709333" cy="100647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4</a:t>
            </a:r>
            <a:endParaRPr lang="en-US" sz="6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1" name="Rectangle 5"/>
          <p:cNvSpPr>
            <a:spLocks noChangeArrowheads="1"/>
          </p:cNvSpPr>
          <p:nvPr/>
        </p:nvSpPr>
        <p:spPr bwMode="auto">
          <a:xfrm>
            <a:off x="7450667" y="3292476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1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2" name="Rectangle 6"/>
          <p:cNvSpPr>
            <a:spLocks noChangeArrowheads="1"/>
          </p:cNvSpPr>
          <p:nvPr/>
        </p:nvSpPr>
        <p:spPr bwMode="auto">
          <a:xfrm>
            <a:off x="4741334" y="3292476"/>
            <a:ext cx="2709333" cy="100647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5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3" name="Rectangle 7"/>
          <p:cNvSpPr>
            <a:spLocks noChangeArrowheads="1"/>
          </p:cNvSpPr>
          <p:nvPr/>
        </p:nvSpPr>
        <p:spPr bwMode="auto">
          <a:xfrm>
            <a:off x="2032000" y="3292476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9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4" name="Rectangle 8"/>
          <p:cNvSpPr>
            <a:spLocks noChangeArrowheads="1"/>
          </p:cNvSpPr>
          <p:nvPr/>
        </p:nvSpPr>
        <p:spPr bwMode="auto">
          <a:xfrm>
            <a:off x="7450667" y="2286001"/>
            <a:ext cx="2709333" cy="100647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6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5" name="Rectangle 9"/>
          <p:cNvSpPr>
            <a:spLocks noChangeArrowheads="1"/>
          </p:cNvSpPr>
          <p:nvPr/>
        </p:nvSpPr>
        <p:spPr bwMode="auto">
          <a:xfrm>
            <a:off x="4741334" y="2286001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7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1786" name="Rectangle 10"/>
          <p:cNvSpPr>
            <a:spLocks noChangeArrowheads="1"/>
          </p:cNvSpPr>
          <p:nvPr/>
        </p:nvSpPr>
        <p:spPr bwMode="auto">
          <a:xfrm>
            <a:off x="2032001" y="2286001"/>
            <a:ext cx="2709333" cy="10064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ct val="40000"/>
              </a:spcBef>
              <a:buClr>
                <a:schemeClr val="hlink"/>
              </a:buClr>
              <a:buSzPct val="120000"/>
            </a:pPr>
            <a:r>
              <a:rPr lang="ar-SA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2</a:t>
            </a:r>
            <a:endParaRPr lang="en-US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4589" name="Line 11"/>
          <p:cNvSpPr>
            <a:spLocks noChangeShapeType="1"/>
          </p:cNvSpPr>
          <p:nvPr/>
        </p:nvSpPr>
        <p:spPr bwMode="auto">
          <a:xfrm>
            <a:off x="2032000" y="2286000"/>
            <a:ext cx="270933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0" name="Line 12"/>
          <p:cNvSpPr>
            <a:spLocks noChangeShapeType="1"/>
          </p:cNvSpPr>
          <p:nvPr/>
        </p:nvSpPr>
        <p:spPr bwMode="auto">
          <a:xfrm>
            <a:off x="2032000" y="2286001"/>
            <a:ext cx="0" cy="10064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1" name="Line 13"/>
          <p:cNvSpPr>
            <a:spLocks noChangeShapeType="1"/>
          </p:cNvSpPr>
          <p:nvPr/>
        </p:nvSpPr>
        <p:spPr bwMode="auto">
          <a:xfrm>
            <a:off x="10160000" y="2286001"/>
            <a:ext cx="0" cy="10064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2" name="Line 14"/>
          <p:cNvSpPr>
            <a:spLocks noChangeShapeType="1"/>
          </p:cNvSpPr>
          <p:nvPr/>
        </p:nvSpPr>
        <p:spPr bwMode="auto">
          <a:xfrm>
            <a:off x="2032000" y="5305425"/>
            <a:ext cx="270933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3" name="Line 15"/>
          <p:cNvSpPr>
            <a:spLocks noChangeShapeType="1"/>
          </p:cNvSpPr>
          <p:nvPr/>
        </p:nvSpPr>
        <p:spPr bwMode="auto">
          <a:xfrm>
            <a:off x="4741334" y="2286000"/>
            <a:ext cx="270933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4" name="Line 16"/>
          <p:cNvSpPr>
            <a:spLocks noChangeShapeType="1"/>
          </p:cNvSpPr>
          <p:nvPr/>
        </p:nvSpPr>
        <p:spPr bwMode="auto">
          <a:xfrm>
            <a:off x="2032000" y="3292476"/>
            <a:ext cx="0" cy="10064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5" name="Line 17"/>
          <p:cNvSpPr>
            <a:spLocks noChangeShapeType="1"/>
          </p:cNvSpPr>
          <p:nvPr/>
        </p:nvSpPr>
        <p:spPr bwMode="auto">
          <a:xfrm>
            <a:off x="7450667" y="2286000"/>
            <a:ext cx="270933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6" name="Line 18"/>
          <p:cNvSpPr>
            <a:spLocks noChangeShapeType="1"/>
          </p:cNvSpPr>
          <p:nvPr/>
        </p:nvSpPr>
        <p:spPr bwMode="auto">
          <a:xfrm>
            <a:off x="10160000" y="3292476"/>
            <a:ext cx="0" cy="10064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7" name="Line 19"/>
          <p:cNvSpPr>
            <a:spLocks noChangeShapeType="1"/>
          </p:cNvSpPr>
          <p:nvPr/>
        </p:nvSpPr>
        <p:spPr bwMode="auto">
          <a:xfrm>
            <a:off x="2032000" y="4298951"/>
            <a:ext cx="0" cy="10064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8" name="Line 20"/>
          <p:cNvSpPr>
            <a:spLocks noChangeShapeType="1"/>
          </p:cNvSpPr>
          <p:nvPr/>
        </p:nvSpPr>
        <p:spPr bwMode="auto">
          <a:xfrm>
            <a:off x="10160000" y="4298951"/>
            <a:ext cx="0" cy="10064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599" name="Line 21"/>
          <p:cNvSpPr>
            <a:spLocks noChangeShapeType="1"/>
          </p:cNvSpPr>
          <p:nvPr/>
        </p:nvSpPr>
        <p:spPr bwMode="auto">
          <a:xfrm>
            <a:off x="4741334" y="5305425"/>
            <a:ext cx="270933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24600" name="Line 22"/>
          <p:cNvSpPr>
            <a:spLocks noChangeShapeType="1"/>
          </p:cNvSpPr>
          <p:nvPr/>
        </p:nvSpPr>
        <p:spPr bwMode="auto">
          <a:xfrm>
            <a:off x="7450667" y="5305425"/>
            <a:ext cx="270933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331799" name="AutoShape 23" descr="50%"/>
          <p:cNvSpPr>
            <a:spLocks noGrp="1" noChangeArrowheads="1"/>
          </p:cNvSpPr>
          <p:nvPr>
            <p:ph type="title"/>
          </p:nvPr>
        </p:nvSpPr>
        <p:spPr>
          <a:xfrm>
            <a:off x="4400885" y="1209676"/>
            <a:ext cx="3647017" cy="936625"/>
          </a:xfrm>
        </p:spPr>
        <p:txBody>
          <a:bodyPr/>
          <a:lstStyle/>
          <a:p>
            <a:pPr algn="ctr" rtl="1" eaLnBrk="1" hangingPunct="1">
              <a:defRPr/>
            </a:pPr>
            <a:r>
              <a:rPr lang="ar-SA" dirty="0" smtClean="0"/>
              <a:t>الحل 2</a:t>
            </a:r>
            <a:endParaRPr lang="en-US" dirty="0" smtClean="0"/>
          </a:p>
        </p:txBody>
      </p:sp>
      <p:sp>
        <p:nvSpPr>
          <p:cNvPr id="25" name="AutoShape 23" descr="50%"/>
          <p:cNvSpPr txBox="1">
            <a:spLocks noChangeArrowheads="1"/>
          </p:cNvSpPr>
          <p:nvPr/>
        </p:nvSpPr>
        <p:spPr>
          <a:xfrm>
            <a:off x="3386666" y="273051"/>
            <a:ext cx="6204729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DZ" sz="4800" b="1" dirty="0" smtClean="0"/>
              <a:t>هيكلة </a:t>
            </a:r>
            <a:r>
              <a:rPr lang="ar-SA" sz="4800" b="1" dirty="0"/>
              <a:t>ال</a:t>
            </a:r>
            <a:r>
              <a:rPr lang="ar-DZ" sz="4800" b="1" dirty="0" smtClean="0"/>
              <a:t>نشـــــــــــــــــــاط 1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385969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24" name="Text Box 76"/>
          <p:cNvSpPr txBox="1">
            <a:spLocks noChangeArrowheads="1"/>
          </p:cNvSpPr>
          <p:nvPr/>
        </p:nvSpPr>
        <p:spPr bwMode="gray">
          <a:xfrm rot="3925970">
            <a:off x="1886154" y="4111514"/>
            <a:ext cx="1158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53330" name="Text Box 82"/>
          <p:cNvSpPr txBox="1">
            <a:spLocks noChangeArrowheads="1"/>
          </p:cNvSpPr>
          <p:nvPr/>
        </p:nvSpPr>
        <p:spPr bwMode="gray">
          <a:xfrm rot="3925970">
            <a:off x="9851481" y="4306858"/>
            <a:ext cx="1158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53332" name="Text Box 84"/>
          <p:cNvSpPr txBox="1">
            <a:spLocks noChangeArrowheads="1"/>
          </p:cNvSpPr>
          <p:nvPr/>
        </p:nvSpPr>
        <p:spPr bwMode="gray">
          <a:xfrm>
            <a:off x="9948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3" name="Text Box 85"/>
          <p:cNvSpPr txBox="1">
            <a:spLocks noChangeArrowheads="1"/>
          </p:cNvSpPr>
          <p:nvPr/>
        </p:nvSpPr>
        <p:spPr bwMode="gray">
          <a:xfrm>
            <a:off x="36491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5" name="Text Box 87"/>
          <p:cNvSpPr txBox="1">
            <a:spLocks noChangeArrowheads="1"/>
          </p:cNvSpPr>
          <p:nvPr/>
        </p:nvSpPr>
        <p:spPr bwMode="gray">
          <a:xfrm>
            <a:off x="8940801" y="1512889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 b="1" dirty="0">
              <a:latin typeface="Verdana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289"/>
            <a:ext cx="3833865" cy="2569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re 1">
            <a:extLst>
              <a:ext uri="{FF2B5EF4-FFF2-40B4-BE49-F238E27FC236}">
                <a16:creationId xmlns="" xmlns:a16="http://schemas.microsoft.com/office/drawing/2014/main" id="{A42BB885-81ED-4CEB-AF5F-E2E5DF34A91A}"/>
              </a:ext>
            </a:extLst>
          </p:cNvPr>
          <p:cNvSpPr txBox="1">
            <a:spLocks/>
          </p:cNvSpPr>
          <p:nvPr/>
        </p:nvSpPr>
        <p:spPr>
          <a:xfrm>
            <a:off x="3497180" y="71289"/>
            <a:ext cx="3863512" cy="8247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b="1" dirty="0"/>
              <a:t>ال</a:t>
            </a:r>
            <a:r>
              <a:rPr lang="ar-DZ" b="1" dirty="0" smtClean="0"/>
              <a:t>نشـــــــــــــــــــاط 2</a:t>
            </a:r>
            <a:endParaRPr lang="fr-FR" b="1" dirty="0"/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4204777" y="989669"/>
            <a:ext cx="42441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/>
            <a:r>
              <a:rPr lang="ar-DZ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 action="ppaction://hlinkfile"/>
              </a:rPr>
              <a:t>استراتيجية 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 action="ppaction://hlinkfile"/>
              </a:rPr>
              <a:t>K</a:t>
            </a:r>
            <a:r>
              <a:rPr lang="fr-FR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 action="ppaction://hlinkfile"/>
              </a:rPr>
              <a:t>WL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8819849" y="1779875"/>
            <a:ext cx="3222170" cy="6821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500" b="1" dirty="0" smtClean="0"/>
              <a:t>المدة :  </a:t>
            </a:r>
            <a:r>
              <a:rPr lang="fr-FR" sz="3500" b="1" dirty="0" smtClean="0"/>
              <a:t>10 </a:t>
            </a:r>
            <a:r>
              <a:rPr lang="ar-DZ" sz="3500" b="1" dirty="0" smtClean="0"/>
              <a:t> د</a:t>
            </a:r>
            <a:endParaRPr lang="fr-FR" sz="35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8358" r="9687" b="13060"/>
          <a:stretch/>
        </p:blipFill>
        <p:spPr bwMode="auto">
          <a:xfrm>
            <a:off x="0" y="2572603"/>
            <a:ext cx="12191999" cy="428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49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366" y="869554"/>
            <a:ext cx="11772311" cy="1594973"/>
          </a:xfrm>
        </p:spPr>
        <p:txBody>
          <a:bodyPr>
            <a:noAutofit/>
          </a:bodyPr>
          <a:lstStyle/>
          <a:p>
            <a:pPr algn="r" rtl="1"/>
            <a:r>
              <a:rPr lang="ar-DZ" sz="2400" b="1" dirty="0"/>
              <a:t>انطلاقا من </a:t>
            </a:r>
            <a:r>
              <a:rPr lang="ar-DZ" sz="2800" b="1" dirty="0">
                <a:hlinkClick r:id="rId3" action="ppaction://hlinkfile"/>
              </a:rPr>
              <a:t>ورقة العمل </a:t>
            </a:r>
            <a:r>
              <a:rPr lang="ar-DZ" sz="2400" b="1" dirty="0" smtClean="0"/>
              <a:t>: </a:t>
            </a:r>
            <a:r>
              <a:rPr lang="ar-DZ" sz="2400" b="1" dirty="0" smtClean="0"/>
              <a:t/>
            </a:r>
            <a:br>
              <a:rPr lang="ar-DZ" sz="2400" b="1" dirty="0" smtClean="0"/>
            </a:br>
            <a:r>
              <a:rPr lang="ar-DZ" sz="2400" b="1" dirty="0" smtClean="0"/>
              <a:t>دور برمجية العرض </a:t>
            </a:r>
            <a:r>
              <a:rPr lang="ar-DZ" sz="2400" b="1" dirty="0" err="1" smtClean="0"/>
              <a:t>التقديمي</a:t>
            </a:r>
            <a:r>
              <a:rPr lang="ar-DZ" sz="2400" b="1" dirty="0" smtClean="0"/>
              <a:t> </a:t>
            </a:r>
            <a:r>
              <a:rPr lang="fr-FR" sz="2400" b="1" dirty="0" smtClean="0"/>
              <a:t>Power Point</a:t>
            </a:r>
            <a:r>
              <a:rPr lang="ar-DZ" sz="2400" b="1" dirty="0" smtClean="0"/>
              <a:t>  في  </a:t>
            </a:r>
            <a:r>
              <a:rPr lang="ar-DZ" sz="2400" b="1" dirty="0"/>
              <a:t>التعليم و التعلم </a:t>
            </a:r>
            <a:r>
              <a:rPr lang="ar-DZ" sz="2400" b="1" dirty="0" smtClean="0"/>
              <a:t>:  استثمار جدول العلامات في برمجية </a:t>
            </a:r>
            <a:r>
              <a:rPr lang="fr-FR" sz="2400" b="1" dirty="0" smtClean="0"/>
              <a:t>Excel</a:t>
            </a:r>
            <a:br>
              <a:rPr lang="fr-FR" sz="2400" b="1" dirty="0" smtClean="0"/>
            </a:br>
            <a:r>
              <a:rPr lang="ar-DZ" sz="2400" b="1" dirty="0" smtClean="0"/>
              <a:t>   ( </a:t>
            </a:r>
            <a:r>
              <a:rPr lang="ar-DZ" sz="2400" b="1" dirty="0"/>
              <a:t>ورقة لكل فوج – تسجيل الأجوبة في المحاور لكل متكون)  </a:t>
            </a:r>
            <a:r>
              <a:rPr lang="ar-DZ" sz="2400" b="1" dirty="0" smtClean="0"/>
              <a:t>  - الإنجاز : </a:t>
            </a:r>
            <a:r>
              <a:rPr lang="fr-FR" sz="2400" b="1" dirty="0" smtClean="0"/>
              <a:t>30 </a:t>
            </a:r>
            <a:r>
              <a:rPr lang="ar-DZ" sz="2400" b="1" dirty="0" smtClean="0"/>
              <a:t>د –</a:t>
            </a:r>
            <a:r>
              <a:rPr lang="fr-FR" sz="2400" b="1" dirty="0"/>
              <a:t/>
            </a:r>
            <a:br>
              <a:rPr lang="fr-FR" sz="2400" b="1" dirty="0"/>
            </a:br>
            <a:r>
              <a:rPr lang="ar-DZ" sz="2400" b="1" dirty="0" smtClean="0"/>
              <a:t>السند : حوصلة نتائج </a:t>
            </a:r>
            <a:r>
              <a:rPr lang="ar-DZ" sz="2400" b="1" dirty="0" smtClean="0"/>
              <a:t>تقويم</a:t>
            </a:r>
            <a:endParaRPr lang="fr-FR" sz="2400" b="1" dirty="0"/>
          </a:p>
        </p:txBody>
      </p:sp>
      <p:sp>
        <p:nvSpPr>
          <p:cNvPr id="53324" name="Text Box 76"/>
          <p:cNvSpPr txBox="1">
            <a:spLocks noChangeArrowheads="1"/>
          </p:cNvSpPr>
          <p:nvPr/>
        </p:nvSpPr>
        <p:spPr bwMode="gray">
          <a:xfrm rot="3925970">
            <a:off x="1886154" y="4111514"/>
            <a:ext cx="1158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53330" name="Text Box 82"/>
          <p:cNvSpPr txBox="1">
            <a:spLocks noChangeArrowheads="1"/>
          </p:cNvSpPr>
          <p:nvPr/>
        </p:nvSpPr>
        <p:spPr bwMode="gray">
          <a:xfrm rot="3925970">
            <a:off x="9851481" y="4306858"/>
            <a:ext cx="1158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53332" name="Text Box 84"/>
          <p:cNvSpPr txBox="1">
            <a:spLocks noChangeArrowheads="1"/>
          </p:cNvSpPr>
          <p:nvPr/>
        </p:nvSpPr>
        <p:spPr bwMode="gray">
          <a:xfrm>
            <a:off x="9948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3" name="Text Box 85"/>
          <p:cNvSpPr txBox="1">
            <a:spLocks noChangeArrowheads="1"/>
          </p:cNvSpPr>
          <p:nvPr/>
        </p:nvSpPr>
        <p:spPr bwMode="gray">
          <a:xfrm>
            <a:off x="36491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4" name="Text Box 86"/>
          <p:cNvSpPr txBox="1">
            <a:spLocks noChangeArrowheads="1"/>
          </p:cNvSpPr>
          <p:nvPr/>
        </p:nvSpPr>
        <p:spPr bwMode="gray">
          <a:xfrm>
            <a:off x="62907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5" name="Text Box 87"/>
          <p:cNvSpPr txBox="1">
            <a:spLocks noChangeArrowheads="1"/>
          </p:cNvSpPr>
          <p:nvPr/>
        </p:nvSpPr>
        <p:spPr bwMode="gray">
          <a:xfrm>
            <a:off x="8940801" y="1512889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 b="1" dirty="0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4217409" y="35365"/>
            <a:ext cx="4146649" cy="7475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نشـــــــــــــــــــــــــــــــــاط </a:t>
            </a:r>
            <a:r>
              <a:rPr lang="ar-DZ" sz="3700" b="1" dirty="0"/>
              <a:t>: </a:t>
            </a:r>
            <a:r>
              <a:rPr lang="ar-DZ" sz="3700" b="1" dirty="0" smtClean="0"/>
              <a:t>3</a:t>
            </a:r>
            <a:endParaRPr lang="fr-FR" sz="37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2" t="25562" r="2405" b="17300"/>
          <a:stretch/>
        </p:blipFill>
        <p:spPr bwMode="auto">
          <a:xfrm>
            <a:off x="1179566" y="2526697"/>
            <a:ext cx="6568771" cy="313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72955" y="5657671"/>
            <a:ext cx="11750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u="sng" dirty="0" smtClean="0"/>
              <a:t>التعليمة</a:t>
            </a:r>
            <a:r>
              <a:rPr lang="ar-DZ" sz="3600" b="1" dirty="0" smtClean="0"/>
              <a:t> : بيان مراحل عرض النتائج و التمثيل البياني لكـل عمـود على برمجية </a:t>
            </a:r>
            <a:r>
              <a:rPr lang="fr-FR" sz="3600" b="1" dirty="0" smtClean="0"/>
              <a:t>Power Point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1376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2708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2709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2710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2711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56E51-6132-4CC2-A6CA-6C7F78AA2745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0101263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 smtClean="0"/>
              <a:t>3</a:t>
            </a:r>
            <a:endParaRPr lang="fr-FR" sz="3700" b="1" dirty="0"/>
          </a:p>
        </p:txBody>
      </p:sp>
      <p:sp>
        <p:nvSpPr>
          <p:cNvPr id="72714" name="ZoneTexte 1"/>
          <p:cNvSpPr txBox="1">
            <a:spLocks noChangeArrowheads="1"/>
          </p:cNvSpPr>
          <p:nvPr/>
        </p:nvSpPr>
        <p:spPr bwMode="auto">
          <a:xfrm>
            <a:off x="9032875" y="1141413"/>
            <a:ext cx="30972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DZ" sz="2400" b="1"/>
              <a:t>إدراج جدول – فئة ورقة إكسال </a:t>
            </a:r>
            <a:endParaRPr lang="fr-FR" sz="2400" b="1"/>
          </a:p>
        </p:txBody>
      </p:sp>
      <p:pic>
        <p:nvPicPr>
          <p:cNvPr id="727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088"/>
            <a:ext cx="8840788" cy="629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16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338" y="3278188"/>
            <a:ext cx="3200400" cy="174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96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3732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3733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3734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3735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5C5FA8-BB68-45D1-9AA8-CCB209635053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0101263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 smtClean="0"/>
              <a:t>3</a:t>
            </a:r>
            <a:endParaRPr lang="fr-FR" sz="3700" b="1" dirty="0"/>
          </a:p>
        </p:txBody>
      </p:sp>
      <p:sp>
        <p:nvSpPr>
          <p:cNvPr id="73738" name="ZoneTexte 1"/>
          <p:cNvSpPr txBox="1">
            <a:spLocks noChangeArrowheads="1"/>
          </p:cNvSpPr>
          <p:nvPr/>
        </p:nvSpPr>
        <p:spPr bwMode="auto">
          <a:xfrm>
            <a:off x="9907588" y="1141413"/>
            <a:ext cx="2222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DZ" sz="2400" b="1"/>
              <a:t>لصق الجدول الأولي  في الشريحة </a:t>
            </a:r>
            <a:endParaRPr lang="fr-FR" sz="2400" b="1"/>
          </a:p>
        </p:txBody>
      </p:sp>
      <p:pic>
        <p:nvPicPr>
          <p:cNvPr id="7373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704850"/>
            <a:ext cx="9864725" cy="614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74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3124200"/>
            <a:ext cx="2725738" cy="142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988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4756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4757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4758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4759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A5897-A8EC-445E-89BC-D6128CB519AA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0101263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 smtClean="0"/>
              <a:t>3</a:t>
            </a:r>
            <a:endParaRPr lang="fr-FR" sz="3700" b="1" dirty="0"/>
          </a:p>
        </p:txBody>
      </p:sp>
      <p:sp>
        <p:nvSpPr>
          <p:cNvPr id="74762" name="ZoneTexte 1"/>
          <p:cNvSpPr txBox="1">
            <a:spLocks noChangeArrowheads="1"/>
          </p:cNvSpPr>
          <p:nvPr/>
        </p:nvSpPr>
        <p:spPr bwMode="auto">
          <a:xfrm>
            <a:off x="8775700" y="1141413"/>
            <a:ext cx="3354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DZ" sz="2400" b="1"/>
              <a:t>بعد تنسيق الجدول </a:t>
            </a:r>
          </a:p>
          <a:p>
            <a:pPr algn="r" rtl="1" eaLnBrk="1" hangingPunct="1"/>
            <a:r>
              <a:rPr lang="ar-DZ" sz="2400" b="1"/>
              <a:t>الضغط على </a:t>
            </a:r>
            <a:r>
              <a:rPr lang="fr-FR" sz="2400" b="1"/>
              <a:t>F5 </a:t>
            </a:r>
            <a:r>
              <a:rPr lang="ar-DZ" sz="2400" b="1"/>
              <a:t> أو أيقونة </a:t>
            </a:r>
            <a:r>
              <a:rPr lang="fr-FR" sz="2400" b="1"/>
              <a:t>DIAPORAMA</a:t>
            </a:r>
          </a:p>
        </p:txBody>
      </p:sp>
      <p:pic>
        <p:nvPicPr>
          <p:cNvPr id="747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0"/>
          <a:stretch>
            <a:fillRect/>
          </a:stretch>
        </p:blipFill>
        <p:spPr bwMode="auto">
          <a:xfrm>
            <a:off x="0" y="709613"/>
            <a:ext cx="9402763" cy="612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cteur en arc 4"/>
          <p:cNvCxnSpPr/>
          <p:nvPr/>
        </p:nvCxnSpPr>
        <p:spPr>
          <a:xfrm rot="5400000">
            <a:off x="7947819" y="3169444"/>
            <a:ext cx="3937000" cy="2281238"/>
          </a:xfrm>
          <a:prstGeom prst="curvedConnector3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218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5780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5781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5782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5783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A4A7E-7130-4BE8-8407-7EE69A474F07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0101263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 smtClean="0"/>
              <a:t>3</a:t>
            </a:r>
            <a:endParaRPr lang="fr-FR" sz="37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73" y="1173599"/>
            <a:ext cx="1700870" cy="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977900"/>
            <a:ext cx="9950450" cy="588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934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6804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6805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6806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6807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6808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542F7C-AE89-490E-ABAC-1FC28DFF3D45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0101263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9" y="668597"/>
            <a:ext cx="9990903" cy="618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750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24" name="Text Box 76"/>
          <p:cNvSpPr txBox="1">
            <a:spLocks noChangeArrowheads="1"/>
          </p:cNvSpPr>
          <p:nvPr/>
        </p:nvSpPr>
        <p:spPr bwMode="gray">
          <a:xfrm rot="3925970">
            <a:off x="1886154" y="4111514"/>
            <a:ext cx="1158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53332" name="Text Box 84"/>
          <p:cNvSpPr txBox="1">
            <a:spLocks noChangeArrowheads="1"/>
          </p:cNvSpPr>
          <p:nvPr/>
        </p:nvSpPr>
        <p:spPr bwMode="gray">
          <a:xfrm>
            <a:off x="9948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3" name="Text Box 85"/>
          <p:cNvSpPr txBox="1">
            <a:spLocks noChangeArrowheads="1"/>
          </p:cNvSpPr>
          <p:nvPr/>
        </p:nvSpPr>
        <p:spPr bwMode="gray">
          <a:xfrm>
            <a:off x="36491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4" name="Text Box 86"/>
          <p:cNvSpPr txBox="1">
            <a:spLocks noChangeArrowheads="1"/>
          </p:cNvSpPr>
          <p:nvPr/>
        </p:nvSpPr>
        <p:spPr bwMode="gray">
          <a:xfrm>
            <a:off x="62907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5" name="Text Box 87"/>
          <p:cNvSpPr txBox="1">
            <a:spLocks noChangeArrowheads="1"/>
          </p:cNvSpPr>
          <p:nvPr/>
        </p:nvSpPr>
        <p:spPr bwMode="gray">
          <a:xfrm>
            <a:off x="8940801" y="1512889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 b="1" dirty="0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28</a:t>
            </a:fld>
            <a:endParaRPr lang="fr-FR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985" y="2076832"/>
            <a:ext cx="4412309" cy="4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7356"/>
            <a:ext cx="6475465" cy="553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"/>
          <p:cNvSpPr txBox="1">
            <a:spLocks/>
          </p:cNvSpPr>
          <p:nvPr/>
        </p:nvSpPr>
        <p:spPr>
          <a:xfrm>
            <a:off x="3649134" y="0"/>
            <a:ext cx="4772971" cy="7475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700" b="1" dirty="0" smtClean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/>
              <a:t>نشاط </a:t>
            </a:r>
            <a:r>
              <a:rPr lang="ar-DZ" sz="3700" b="1" dirty="0" smtClean="0"/>
              <a:t>:3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223200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07600" cy="700088"/>
          </a:xfrm>
        </p:spPr>
        <p:txBody>
          <a:bodyPr/>
          <a:lstStyle/>
          <a:p>
            <a:pPr algn="ctr" rtl="1"/>
            <a:r>
              <a:rPr lang="ar-DZ" sz="1600" b="1" smtClean="0"/>
              <a:t>بالضغط على زر </a:t>
            </a:r>
            <a:r>
              <a:rPr lang="fr-FR" sz="1600" b="1" smtClean="0"/>
              <a:t>DIAPORAMA </a:t>
            </a:r>
            <a:r>
              <a:rPr lang="ar-DZ" sz="1600" b="1" smtClean="0"/>
              <a:t>  نشاهد ما يأتي</a:t>
            </a:r>
            <a:endParaRPr lang="fr-FR" sz="1600" b="1" smtClean="0"/>
          </a:p>
        </p:txBody>
      </p:sp>
      <p:sp>
        <p:nvSpPr>
          <p:cNvPr id="78851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8852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8853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8854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8855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78856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A7425D-E410-4822-A574-8AFD19F84698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0101263" y="98425"/>
            <a:ext cx="2163762" cy="6111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 smtClean="0"/>
              <a:t>3</a:t>
            </a:r>
            <a:endParaRPr lang="fr-FR" sz="3700" b="1" dirty="0"/>
          </a:p>
        </p:txBody>
      </p:sp>
      <p:pic>
        <p:nvPicPr>
          <p:cNvPr id="788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846138"/>
            <a:ext cx="11409363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4009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6" name="دبوس زينة 4">
            <a:extLst>
              <a:ext uri="{FF2B5EF4-FFF2-40B4-BE49-F238E27FC236}">
                <a16:creationId xmlns="" xmlns:a16="http://schemas.microsoft.com/office/drawing/2014/main" id="{A1F37FE2-5068-45D8-A3E1-4F51F006BA8B}"/>
              </a:ext>
            </a:extLst>
          </p:cNvPr>
          <p:cNvSpPr/>
          <p:nvPr/>
        </p:nvSpPr>
        <p:spPr>
          <a:xfrm>
            <a:off x="3357971" y="104122"/>
            <a:ext cx="4325259" cy="1117961"/>
          </a:xfrm>
          <a:prstGeom prst="plaqu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600" b="1" dirty="0">
                <a:solidFill>
                  <a:schemeClr val="tx1"/>
                </a:solidFill>
              </a:rPr>
              <a:t>لوحة </a:t>
            </a:r>
            <a:r>
              <a:rPr lang="ar-DZ" sz="3600" b="1" dirty="0" smtClean="0">
                <a:solidFill>
                  <a:schemeClr val="tx1"/>
                </a:solidFill>
              </a:rPr>
              <a:t>القيادة</a:t>
            </a:r>
            <a:endParaRPr lang="fr-FR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377420"/>
              </p:ext>
            </p:extLst>
          </p:nvPr>
        </p:nvGraphicFramePr>
        <p:xfrm>
          <a:off x="744928" y="1592205"/>
          <a:ext cx="10325906" cy="428990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162953">
                  <a:extLst>
                    <a:ext uri="{9D8B030D-6E8A-4147-A177-3AD203B41FA5}">
                      <a16:colId xmlns="" xmlns:a16="http://schemas.microsoft.com/office/drawing/2014/main" val="4161393529"/>
                    </a:ext>
                  </a:extLst>
                </a:gridCol>
                <a:gridCol w="5162953">
                  <a:extLst>
                    <a:ext uri="{9D8B030D-6E8A-4147-A177-3AD203B41FA5}">
                      <a16:colId xmlns="" xmlns:a16="http://schemas.microsoft.com/office/drawing/2014/main" val="3119331880"/>
                    </a:ext>
                  </a:extLst>
                </a:gridCol>
              </a:tblGrid>
              <a:tr h="695521">
                <a:tc>
                  <a:txBody>
                    <a:bodyPr/>
                    <a:lstStyle/>
                    <a:p>
                      <a:pPr algn="ctr" rtl="1"/>
                      <a:r>
                        <a:rPr lang="ar-DZ" sz="3600" b="1" kern="1200" dirty="0" smtClean="0">
                          <a:solidFill>
                            <a:schemeClr val="dk1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المـــــــــدة</a:t>
                      </a:r>
                      <a:endParaRPr lang="fr-FR" sz="3600" b="1" kern="1200" dirty="0">
                        <a:solidFill>
                          <a:schemeClr val="dk1"/>
                        </a:solidFill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3600" dirty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العنـــــــــــوان</a:t>
                      </a:r>
                      <a:endParaRPr lang="fr-FR" sz="4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45350635"/>
                  </a:ext>
                </a:extLst>
              </a:tr>
              <a:tr h="111065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DZ" sz="4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ar-DZ" sz="4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سا</a:t>
                      </a:r>
                      <a:endParaRPr lang="fr-FR" sz="4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hlinkClick r:id="rId2" action="ppaction://hlinksldjump"/>
                        </a:rPr>
                        <a:t>الإعلام الآلي</a:t>
                      </a:r>
                      <a:r>
                        <a:rPr lang="ar-DZ" sz="4000" b="1" baseline="0" dirty="0">
                          <a:hlinkClick r:id="rId2" action="ppaction://hlinksldjump"/>
                        </a:rPr>
                        <a:t>– الحصة 1</a:t>
                      </a:r>
                      <a:endParaRPr lang="fr-FR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76807405"/>
                  </a:ext>
                </a:extLst>
              </a:tr>
              <a:tr h="117308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DZ" sz="4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ar-DZ" sz="4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سا</a:t>
                      </a:r>
                      <a:endParaRPr lang="fr-FR" sz="4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4000" b="1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الإعلام الآلي</a:t>
                      </a:r>
                      <a:r>
                        <a:rPr lang="ar-DZ" sz="40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– الحصة 2</a:t>
                      </a:r>
                      <a:endParaRPr lang="fr-FR" sz="4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3679142"/>
                  </a:ext>
                </a:extLst>
              </a:tr>
              <a:tr h="12668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4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ar-DZ" sz="4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سا</a:t>
                      </a:r>
                      <a:endParaRPr lang="fr-FR" sz="4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1" eaLnBrk="1" latinLnBrk="0" hangingPunct="1"/>
                      <a:endParaRPr lang="fr-FR" sz="4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40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الإعلام الآلي</a:t>
                      </a:r>
                      <a:r>
                        <a:rPr lang="ar-DZ" sz="40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– الحصة 3</a:t>
                      </a:r>
                      <a:endParaRPr lang="fr-FR" sz="4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57484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30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719638" y="868296"/>
            <a:ext cx="9112506" cy="1106258"/>
          </a:xfrm>
        </p:spPr>
        <p:txBody>
          <a:bodyPr>
            <a:noAutofit/>
          </a:bodyPr>
          <a:lstStyle/>
          <a:p>
            <a:pPr algn="r" rtl="1"/>
            <a:r>
              <a:rPr lang="ar-DZ" sz="2400" b="1" dirty="0"/>
              <a:t>انطلاقا من </a:t>
            </a:r>
            <a:r>
              <a:rPr lang="ar-DZ" sz="3200" b="1" dirty="0">
                <a:hlinkClick r:id="rId3" action="ppaction://hlinkfile"/>
              </a:rPr>
              <a:t>ورقة العمل </a:t>
            </a:r>
            <a:r>
              <a:rPr lang="fr-FR" sz="3200" b="1" dirty="0" smtClean="0"/>
              <a:t> </a:t>
            </a:r>
            <a:r>
              <a:rPr lang="ar-DZ" sz="2400" b="1" dirty="0" smtClean="0"/>
              <a:t>و </a:t>
            </a:r>
            <a:r>
              <a:rPr lang="ar-DZ" sz="2400" b="1" dirty="0" smtClean="0"/>
              <a:t>من </a:t>
            </a:r>
            <a:r>
              <a:rPr lang="ar-DZ" sz="2400" b="1" dirty="0" smtClean="0">
                <a:hlinkClick r:id="rId4" action="ppaction://hlinkpres?slideindex=1&amp;slidetitle="/>
              </a:rPr>
              <a:t>ملف العرض التفاعلي  لمثال مسابقة ثقافية</a:t>
            </a:r>
            <a:r>
              <a:rPr lang="ar-DZ" sz="2400" b="1" dirty="0" smtClean="0"/>
              <a:t/>
            </a:r>
            <a:br>
              <a:rPr lang="ar-DZ" sz="2400" b="1" dirty="0" smtClean="0"/>
            </a:br>
            <a:r>
              <a:rPr lang="ar-DZ" sz="2400" b="1" dirty="0" smtClean="0"/>
              <a:t>الهدف : إنشاء ملف تقييمي ببرمجية العرض </a:t>
            </a:r>
            <a:r>
              <a:rPr lang="ar-DZ" sz="2400" b="1" dirty="0" err="1" smtClean="0"/>
              <a:t>التقديمي</a:t>
            </a:r>
            <a:r>
              <a:rPr lang="ar-DZ" sz="2400" b="1" dirty="0" smtClean="0"/>
              <a:t> </a:t>
            </a:r>
            <a:r>
              <a:rPr lang="fr-FR" sz="2400" b="1" dirty="0" smtClean="0"/>
              <a:t>Power Point</a:t>
            </a:r>
            <a:r>
              <a:rPr lang="ar-DZ" sz="2400" b="1" dirty="0" smtClean="0"/>
              <a:t> </a:t>
            </a:r>
            <a:br>
              <a:rPr lang="ar-DZ" sz="2400" b="1" dirty="0" smtClean="0"/>
            </a:br>
            <a:r>
              <a:rPr lang="ar-DZ" sz="2400" b="1" dirty="0" smtClean="0"/>
              <a:t>   (عمل فردي – حوصلة لكل فوج )   -</a:t>
            </a:r>
            <a:endParaRPr lang="fr-FR" sz="2400" b="1" dirty="0"/>
          </a:p>
        </p:txBody>
      </p:sp>
      <p:sp>
        <p:nvSpPr>
          <p:cNvPr id="53324" name="Text Box 76"/>
          <p:cNvSpPr txBox="1">
            <a:spLocks noChangeArrowheads="1"/>
          </p:cNvSpPr>
          <p:nvPr/>
        </p:nvSpPr>
        <p:spPr bwMode="gray">
          <a:xfrm rot="3925970">
            <a:off x="1886154" y="4111514"/>
            <a:ext cx="1158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53332" name="Text Box 84"/>
          <p:cNvSpPr txBox="1">
            <a:spLocks noChangeArrowheads="1"/>
          </p:cNvSpPr>
          <p:nvPr/>
        </p:nvSpPr>
        <p:spPr bwMode="gray">
          <a:xfrm>
            <a:off x="9948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3" name="Text Box 85"/>
          <p:cNvSpPr txBox="1">
            <a:spLocks noChangeArrowheads="1"/>
          </p:cNvSpPr>
          <p:nvPr/>
        </p:nvSpPr>
        <p:spPr bwMode="gray">
          <a:xfrm>
            <a:off x="36491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4" name="Text Box 86"/>
          <p:cNvSpPr txBox="1">
            <a:spLocks noChangeArrowheads="1"/>
          </p:cNvSpPr>
          <p:nvPr/>
        </p:nvSpPr>
        <p:spPr bwMode="gray">
          <a:xfrm>
            <a:off x="6290734" y="155575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Verdana" pitchFamily="34" charset="0"/>
            </a:endParaRPr>
          </a:p>
        </p:txBody>
      </p:sp>
      <p:sp>
        <p:nvSpPr>
          <p:cNvPr id="53335" name="Text Box 87"/>
          <p:cNvSpPr txBox="1">
            <a:spLocks noChangeArrowheads="1"/>
          </p:cNvSpPr>
          <p:nvPr/>
        </p:nvSpPr>
        <p:spPr bwMode="gray">
          <a:xfrm>
            <a:off x="8940801" y="1512889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 b="1" dirty="0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2803859" y="57491"/>
            <a:ext cx="6337818" cy="7475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نشــــــــــــــــــــاط </a:t>
            </a:r>
            <a:r>
              <a:rPr lang="ar-DZ" sz="3700" b="1" dirty="0"/>
              <a:t>: </a:t>
            </a:r>
            <a:r>
              <a:rPr lang="ar-DZ" sz="3700" b="1" dirty="0" smtClean="0"/>
              <a:t>4</a:t>
            </a:r>
            <a:endParaRPr lang="fr-FR" sz="3700" b="1" dirty="0"/>
          </a:p>
        </p:txBody>
      </p:sp>
      <p:sp>
        <p:nvSpPr>
          <p:cNvPr id="3" name="Rectangle 2"/>
          <p:cNvSpPr/>
          <p:nvPr/>
        </p:nvSpPr>
        <p:spPr>
          <a:xfrm>
            <a:off x="7849421" y="4460077"/>
            <a:ext cx="43204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>
                <a:hlinkClick r:id="rId4" action="ppaction://hlinkpres?slideindex=1&amp;slidetitle="/>
              </a:rPr>
              <a:t>ملف العرض </a:t>
            </a:r>
            <a:r>
              <a:rPr lang="ar-DZ" sz="2400" b="1" dirty="0" smtClean="0">
                <a:hlinkClick r:id="rId4" action="ppaction://hlinkpres?slideindex=1&amp;slidetitle="/>
              </a:rPr>
              <a:t>التفاعلي لمثال </a:t>
            </a:r>
            <a:r>
              <a:rPr lang="ar-DZ" sz="2400" b="1" dirty="0">
                <a:hlinkClick r:id="rId4" action="ppaction://hlinkpres?slideindex=1&amp;slidetitle="/>
              </a:rPr>
              <a:t>مسابقة ثقافية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9793281" y="5454380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/>
              <a:t>المدة </a:t>
            </a:r>
            <a:r>
              <a:rPr lang="ar-DZ" sz="2400" b="1" dirty="0"/>
              <a:t>: 40 د 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34" y="1391583"/>
            <a:ext cx="61722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62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0900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0901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0902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0903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0904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67B75-629A-4628-A04A-A5BC5F2FEA6E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 smtClean="0"/>
              <a:t>4</a:t>
            </a:r>
            <a:endParaRPr lang="ar-DZ" sz="3700" b="1" dirty="0" smtClean="0"/>
          </a:p>
          <a:p>
            <a:pPr algn="ctr" rtl="1">
              <a:defRPr/>
            </a:pPr>
            <a:r>
              <a:rPr lang="ar-DZ" sz="3700" b="1" dirty="0" smtClean="0"/>
              <a:t>الهيكلة</a:t>
            </a:r>
            <a:endParaRPr lang="fr-FR" sz="3700" b="1" dirty="0"/>
          </a:p>
        </p:txBody>
      </p:sp>
      <p:sp>
        <p:nvSpPr>
          <p:cNvPr id="80907" name="Rectangle 2"/>
          <p:cNvSpPr>
            <a:spLocks noChangeArrowheads="1"/>
          </p:cNvSpPr>
          <p:nvPr/>
        </p:nvSpPr>
        <p:spPr bwMode="auto">
          <a:xfrm>
            <a:off x="7962900" y="1136650"/>
            <a:ext cx="4229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 b="1"/>
              <a:t>فتح شفافية جديدة و اختيار خلفية مناسبة</a:t>
            </a:r>
            <a:endParaRPr lang="fr-FR" sz="2400"/>
          </a:p>
        </p:txBody>
      </p:sp>
      <p:pic>
        <p:nvPicPr>
          <p:cNvPr id="809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0"/>
            <a:ext cx="9444038" cy="530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527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1924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1925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1926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1927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1928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2E033-4C4E-4CFD-88E7-051B7F078165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1931" name="Rectangle 2"/>
          <p:cNvSpPr>
            <a:spLocks noChangeArrowheads="1"/>
          </p:cNvSpPr>
          <p:nvPr/>
        </p:nvSpPr>
        <p:spPr bwMode="auto">
          <a:xfrm>
            <a:off x="10363200" y="1325563"/>
            <a:ext cx="1454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 b="1"/>
              <a:t>كتابة العنوان</a:t>
            </a:r>
            <a:endParaRPr lang="fr-FR" sz="2400"/>
          </a:p>
        </p:txBody>
      </p:sp>
      <p:pic>
        <p:nvPicPr>
          <p:cNvPr id="819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368425"/>
            <a:ext cx="7353300" cy="548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755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2948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2949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2950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2951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1FBC50-D7EA-452B-BEA5-024153CC1495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2954" name="Rectangle 2"/>
          <p:cNvSpPr>
            <a:spLocks noChangeArrowheads="1"/>
          </p:cNvSpPr>
          <p:nvPr/>
        </p:nvSpPr>
        <p:spPr bwMode="auto">
          <a:xfrm>
            <a:off x="7800975" y="1214438"/>
            <a:ext cx="432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 b="1"/>
              <a:t>إدراج الجدول و كتابة الأعداد من 1 إلى 8</a:t>
            </a:r>
            <a:endParaRPr lang="fr-FR" sz="2400"/>
          </a:p>
        </p:txBody>
      </p:sp>
      <p:pic>
        <p:nvPicPr>
          <p:cNvPr id="8295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493838"/>
            <a:ext cx="6872288" cy="514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2935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3972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3973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3974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3975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748A62-F53D-4CE9-93DC-E2090BC17BF0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3978" name="Rectangle 2"/>
          <p:cNvSpPr>
            <a:spLocks noChangeArrowheads="1"/>
          </p:cNvSpPr>
          <p:nvPr/>
        </p:nvSpPr>
        <p:spPr bwMode="auto">
          <a:xfrm>
            <a:off x="7208838" y="1214438"/>
            <a:ext cx="5011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 b="1"/>
              <a:t>إدراج شفافيات إضافية أو اعتماد النسخ و اللصق</a:t>
            </a:r>
            <a:endParaRPr lang="fr-FR" sz="2400"/>
          </a:p>
        </p:txBody>
      </p:sp>
      <p:pic>
        <p:nvPicPr>
          <p:cNvPr id="839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8" r="8115" b="11194"/>
          <a:stretch>
            <a:fillRect/>
          </a:stretch>
        </p:blipFill>
        <p:spPr bwMode="auto">
          <a:xfrm>
            <a:off x="244475" y="471488"/>
            <a:ext cx="6046788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cteur en angle 4"/>
          <p:cNvCxnSpPr/>
          <p:nvPr/>
        </p:nvCxnSpPr>
        <p:spPr>
          <a:xfrm rot="10800000" flipV="1">
            <a:off x="5664200" y="1654175"/>
            <a:ext cx="3711575" cy="1960563"/>
          </a:xfrm>
          <a:prstGeom prst="bentConnector3">
            <a:avLst>
              <a:gd name="adj1" fmla="val 49265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02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4996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4997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4998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4999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12B7E-9B54-42C4-A67C-7B98FCB08CF5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5002" name="Rectangle 2"/>
          <p:cNvSpPr>
            <a:spLocks noChangeArrowheads="1"/>
          </p:cNvSpPr>
          <p:nvPr/>
        </p:nvSpPr>
        <p:spPr bwMode="auto">
          <a:xfrm>
            <a:off x="8272463" y="1093788"/>
            <a:ext cx="3678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/>
              <a:t>تخصيص شفافية للإجابة الصحيحة </a:t>
            </a:r>
            <a:endParaRPr lang="fr-FR" sz="2400"/>
          </a:p>
        </p:txBody>
      </p:sp>
      <p:pic>
        <p:nvPicPr>
          <p:cNvPr id="850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542925"/>
            <a:ext cx="7886700" cy="63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424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6020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6021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6022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6023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CF654-D704-433C-B17D-501D3983FD3A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6026" name="Rectangle 2"/>
          <p:cNvSpPr>
            <a:spLocks noChangeArrowheads="1"/>
          </p:cNvSpPr>
          <p:nvPr/>
        </p:nvSpPr>
        <p:spPr bwMode="auto">
          <a:xfrm>
            <a:off x="8272463" y="1093788"/>
            <a:ext cx="333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/>
              <a:t>تخصيص شفافية للإجابة الخاطئة</a:t>
            </a:r>
            <a:endParaRPr lang="fr-FR" sz="2400"/>
          </a:p>
        </p:txBody>
      </p:sp>
      <p:pic>
        <p:nvPicPr>
          <p:cNvPr id="860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542925"/>
            <a:ext cx="7886700" cy="63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4531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7044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7045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7046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7047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FE8422-CBB6-4FDD-A3AF-75A681246C8D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7050" name="Rectangle 2"/>
          <p:cNvSpPr>
            <a:spLocks noChangeArrowheads="1"/>
          </p:cNvSpPr>
          <p:nvPr/>
        </p:nvSpPr>
        <p:spPr bwMode="auto">
          <a:xfrm>
            <a:off x="8272463" y="1093788"/>
            <a:ext cx="3171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2400"/>
              <a:t>تخصيص شفافية  لكتابة الأسئلة</a:t>
            </a:r>
            <a:endParaRPr lang="fr-FR" sz="2400"/>
          </a:p>
        </p:txBody>
      </p:sp>
      <p:pic>
        <p:nvPicPr>
          <p:cNvPr id="87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39900"/>
            <a:ext cx="726757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704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8068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8069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8070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8071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8A5903-AE0B-45ED-A48A-F84E7F6937D7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8074" name="Rectangle 2"/>
          <p:cNvSpPr>
            <a:spLocks noChangeArrowheads="1"/>
          </p:cNvSpPr>
          <p:nvPr/>
        </p:nvSpPr>
        <p:spPr bwMode="auto">
          <a:xfrm>
            <a:off x="3960813" y="682625"/>
            <a:ext cx="5254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4000" b="1"/>
              <a:t>تسجيل الأسئلة على الشفافيات </a:t>
            </a:r>
            <a:endParaRPr lang="fr-FR" sz="4000" b="1"/>
          </a:p>
        </p:txBody>
      </p:sp>
      <p:pic>
        <p:nvPicPr>
          <p:cNvPr id="88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555750"/>
            <a:ext cx="857250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8682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9092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9093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9094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89095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0426F-6E3F-43BE-AE57-22E26DABFF72}" type="slidenum">
              <a:rPr lang="fr-FR" smtClean="0"/>
              <a:pPr>
                <a:defRPr/>
              </a:pPr>
              <a:t>39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89098" name="Rectangle 2"/>
          <p:cNvSpPr>
            <a:spLocks noChangeArrowheads="1"/>
          </p:cNvSpPr>
          <p:nvPr/>
        </p:nvSpPr>
        <p:spPr bwMode="auto">
          <a:xfrm>
            <a:off x="3663950" y="471488"/>
            <a:ext cx="5254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DZ" sz="4000" b="1"/>
              <a:t>تسجيل الأسئلة على الشفافيات </a:t>
            </a:r>
            <a:endParaRPr lang="fr-FR" sz="4000" b="1"/>
          </a:p>
        </p:txBody>
      </p:sp>
      <p:pic>
        <p:nvPicPr>
          <p:cNvPr id="89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0788"/>
            <a:ext cx="12128500" cy="563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505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9" name="Rectangle : coins arrondis 6"/>
          <p:cNvSpPr/>
          <p:nvPr/>
        </p:nvSpPr>
        <p:spPr>
          <a:xfrm>
            <a:off x="4380832" y="2089279"/>
            <a:ext cx="3430336" cy="105877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chemeClr val="tx1"/>
                </a:solidFill>
              </a:rPr>
              <a:t>الحصة </a:t>
            </a:r>
            <a:r>
              <a:rPr lang="fr-FR" sz="4800" b="1" dirty="0" smtClean="0">
                <a:solidFill>
                  <a:schemeClr val="tx1"/>
                </a:solidFill>
              </a:rPr>
              <a:t>01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5" name="Rectangle : coins arrondis 2">
            <a:extLst>
              <a:ext uri="{FF2B5EF4-FFF2-40B4-BE49-F238E27FC236}">
                <a16:creationId xmlns="" xmlns:a16="http://schemas.microsoft.com/office/drawing/2014/main" id="{E901D3E9-7B94-41D2-B313-FCB9AF29355F}"/>
              </a:ext>
            </a:extLst>
          </p:cNvPr>
          <p:cNvSpPr/>
          <p:nvPr/>
        </p:nvSpPr>
        <p:spPr>
          <a:xfrm>
            <a:off x="3277156" y="454051"/>
            <a:ext cx="5333444" cy="10784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4800" b="1" dirty="0" smtClean="0">
                <a:solidFill>
                  <a:schemeClr val="tx1"/>
                </a:solidFill>
              </a:rPr>
              <a:t>الإعلام الآلي</a:t>
            </a:r>
            <a:endParaRPr lang="fr-FR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4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90116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0117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0118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60A92-0C83-4BC3-8C86-699C822CC628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 smtClean="0"/>
              <a:t>الهيكلة</a:t>
            </a:r>
            <a:endParaRPr lang="fr-FR" sz="3700" b="1" dirty="0"/>
          </a:p>
        </p:txBody>
      </p:sp>
      <p:sp>
        <p:nvSpPr>
          <p:cNvPr id="90121" name="Rectangle 2"/>
          <p:cNvSpPr>
            <a:spLocks noChangeArrowheads="1"/>
          </p:cNvSpPr>
          <p:nvPr/>
        </p:nvSpPr>
        <p:spPr bwMode="auto">
          <a:xfrm>
            <a:off x="7177088" y="1163638"/>
            <a:ext cx="495141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ar-DZ" sz="4000" b="1"/>
              <a:t>استخدام الارتباطات التشعبية</a:t>
            </a:r>
            <a:r>
              <a:rPr lang="fr-FR" sz="4000" b="1"/>
              <a:t> </a:t>
            </a:r>
            <a:endParaRPr lang="ar-DZ" sz="4000" b="1"/>
          </a:p>
          <a:p>
            <a:pPr algn="r"/>
            <a:r>
              <a:rPr lang="ar-DZ" sz="4000" b="1"/>
              <a:t>و ربط كلمة القائمة بالشفافية رقم 1</a:t>
            </a:r>
          </a:p>
          <a:p>
            <a:pPr algn="r"/>
            <a:endParaRPr lang="fr-FR" sz="4000" b="1"/>
          </a:p>
        </p:txBody>
      </p:sp>
      <p:sp>
        <p:nvSpPr>
          <p:cNvPr id="90122" name="ZoneTexte 1"/>
          <p:cNvSpPr txBox="1">
            <a:spLocks noChangeArrowheads="1"/>
          </p:cNvSpPr>
          <p:nvPr/>
        </p:nvSpPr>
        <p:spPr bwMode="auto">
          <a:xfrm>
            <a:off x="7464425" y="3627438"/>
            <a:ext cx="279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sz="2800"/>
              <a:t>Liens Hypertextes</a:t>
            </a:r>
          </a:p>
        </p:txBody>
      </p:sp>
      <p:pic>
        <p:nvPicPr>
          <p:cNvPr id="90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3" t="23161" r="56464"/>
          <a:stretch>
            <a:fillRect/>
          </a:stretch>
        </p:blipFill>
        <p:spPr bwMode="auto">
          <a:xfrm>
            <a:off x="490538" y="471488"/>
            <a:ext cx="6115050" cy="631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147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91140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1141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1142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4A314-3562-4CA4-8E56-C222F3B1B3BD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91145" name="Rectangle 2"/>
          <p:cNvSpPr>
            <a:spLocks noChangeArrowheads="1"/>
          </p:cNvSpPr>
          <p:nvPr/>
        </p:nvSpPr>
        <p:spPr bwMode="auto">
          <a:xfrm>
            <a:off x="8516938" y="1163638"/>
            <a:ext cx="36115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ar-DZ" sz="2800" b="1"/>
              <a:t>استخدام الارتباطات التشعبية</a:t>
            </a:r>
            <a:r>
              <a:rPr lang="fr-FR" sz="2800" b="1"/>
              <a:t> </a:t>
            </a:r>
            <a:endParaRPr lang="ar-DZ" sz="2800" b="1"/>
          </a:p>
          <a:p>
            <a:pPr algn="r"/>
            <a:r>
              <a:rPr lang="ar-DZ" sz="2800" b="1"/>
              <a:t>و ربط كلمة القائمة بالشفافية رقم 1</a:t>
            </a:r>
          </a:p>
          <a:p>
            <a:pPr algn="r"/>
            <a:endParaRPr lang="fr-FR" sz="2800" b="1"/>
          </a:p>
        </p:txBody>
      </p:sp>
      <p:sp>
        <p:nvSpPr>
          <p:cNvPr id="91146" name="ZoneTexte 1"/>
          <p:cNvSpPr txBox="1">
            <a:spLocks noChangeArrowheads="1"/>
          </p:cNvSpPr>
          <p:nvPr/>
        </p:nvSpPr>
        <p:spPr bwMode="auto">
          <a:xfrm>
            <a:off x="9210675" y="3105150"/>
            <a:ext cx="27987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sz="2800"/>
              <a:t>Liens Hypertextes</a:t>
            </a:r>
          </a:p>
        </p:txBody>
      </p:sp>
      <p:pic>
        <p:nvPicPr>
          <p:cNvPr id="911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9613"/>
            <a:ext cx="8256588" cy="614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en angle 5"/>
          <p:cNvCxnSpPr/>
          <p:nvPr/>
        </p:nvCxnSpPr>
        <p:spPr>
          <a:xfrm rot="10800000" flipV="1">
            <a:off x="873125" y="2071688"/>
            <a:ext cx="9134475" cy="398462"/>
          </a:xfrm>
          <a:prstGeom prst="bentConnector3">
            <a:avLst>
              <a:gd name="adj1" fmla="val 44323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078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92164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2165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2166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78876-2CF3-41E3-B73B-214622E0695F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772406" y="137754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92169" name="Rectangle 2"/>
          <p:cNvSpPr>
            <a:spLocks noChangeArrowheads="1"/>
          </p:cNvSpPr>
          <p:nvPr/>
        </p:nvSpPr>
        <p:spPr bwMode="auto">
          <a:xfrm>
            <a:off x="8066088" y="1163638"/>
            <a:ext cx="406241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ar-DZ" sz="2800" b="1"/>
              <a:t>استخدام الارتباطات التشعبية</a:t>
            </a:r>
            <a:r>
              <a:rPr lang="fr-FR" sz="2800" b="1"/>
              <a:t> </a:t>
            </a:r>
            <a:endParaRPr lang="ar-DZ" sz="2800" b="1"/>
          </a:p>
          <a:p>
            <a:pPr algn="r"/>
            <a:r>
              <a:rPr lang="ar-DZ" sz="2800" b="1"/>
              <a:t>و ربط كلمة القائمة بالشفافية رقم 1</a:t>
            </a:r>
          </a:p>
          <a:p>
            <a:pPr algn="r" rtl="1"/>
            <a:r>
              <a:rPr lang="ar-DZ" sz="2800" b="1"/>
              <a:t>الضغط على </a:t>
            </a:r>
            <a:r>
              <a:rPr lang="fr-FR" sz="2800" b="1"/>
              <a:t>OK</a:t>
            </a:r>
          </a:p>
          <a:p>
            <a:pPr algn="r" rtl="1"/>
            <a:r>
              <a:rPr lang="ar-DZ" sz="2800" b="1"/>
              <a:t>و هكذا نفعل مع الشفافية رقم 3</a:t>
            </a:r>
            <a:endParaRPr lang="fr-FR" sz="2800" b="1"/>
          </a:p>
        </p:txBody>
      </p:sp>
      <p:sp>
        <p:nvSpPr>
          <p:cNvPr id="92170" name="ZoneTexte 1"/>
          <p:cNvSpPr txBox="1">
            <a:spLocks noChangeArrowheads="1"/>
          </p:cNvSpPr>
          <p:nvPr/>
        </p:nvSpPr>
        <p:spPr bwMode="auto">
          <a:xfrm>
            <a:off x="9455150" y="4540250"/>
            <a:ext cx="279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sz="2800"/>
              <a:t>Liens Hypertextes</a:t>
            </a:r>
          </a:p>
        </p:txBody>
      </p:sp>
      <p:pic>
        <p:nvPicPr>
          <p:cNvPr id="9217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675"/>
            <a:ext cx="8066088" cy="612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984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3188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3189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AFAE65-139B-4555-A2E8-E10AED925464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93192" name="Rectangle 2"/>
          <p:cNvSpPr>
            <a:spLocks noChangeArrowheads="1"/>
          </p:cNvSpPr>
          <p:nvPr/>
        </p:nvSpPr>
        <p:spPr bwMode="auto">
          <a:xfrm>
            <a:off x="8856663" y="909638"/>
            <a:ext cx="3271837" cy="23082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ar-DZ" sz="2400" b="1">
                <a:solidFill>
                  <a:schemeClr val="bg1"/>
                </a:solidFill>
              </a:rPr>
              <a:t>استخدام الارتباطات التشعبية</a:t>
            </a:r>
            <a:r>
              <a:rPr lang="fr-FR" sz="2400" b="1">
                <a:solidFill>
                  <a:schemeClr val="bg1"/>
                </a:solidFill>
              </a:rPr>
              <a:t> </a:t>
            </a:r>
            <a:endParaRPr lang="ar-DZ" sz="2400" b="1">
              <a:solidFill>
                <a:schemeClr val="bg1"/>
              </a:solidFill>
            </a:endParaRPr>
          </a:p>
          <a:p>
            <a:pPr algn="r"/>
            <a:r>
              <a:rPr lang="ar-DZ" sz="2400" b="1">
                <a:solidFill>
                  <a:schemeClr val="bg1"/>
                </a:solidFill>
              </a:rPr>
              <a:t>و ربط الإجابة الصحيحة بالشفافية رقم 2</a:t>
            </a:r>
          </a:p>
          <a:p>
            <a:pPr algn="r"/>
            <a:r>
              <a:rPr lang="ar-DZ" sz="2400" b="1">
                <a:solidFill>
                  <a:schemeClr val="bg1"/>
                </a:solidFill>
              </a:rPr>
              <a:t>بنفس الطريقة ربط الإجابة الخاطئة بالشفافية رقم 3</a:t>
            </a:r>
          </a:p>
          <a:p>
            <a:pPr algn="r"/>
            <a:r>
              <a:rPr lang="ar-DZ" sz="2400" b="1">
                <a:solidFill>
                  <a:schemeClr val="bg1"/>
                </a:solidFill>
              </a:rPr>
              <a:t>في جميع الشفافيات</a:t>
            </a:r>
            <a:endParaRPr lang="fr-FR" sz="2400" b="1">
              <a:solidFill>
                <a:schemeClr val="bg1"/>
              </a:solidFill>
            </a:endParaRPr>
          </a:p>
        </p:txBody>
      </p:sp>
      <p:sp>
        <p:nvSpPr>
          <p:cNvPr id="93193" name="ZoneTexte 1"/>
          <p:cNvSpPr txBox="1">
            <a:spLocks noChangeArrowheads="1"/>
          </p:cNvSpPr>
          <p:nvPr/>
        </p:nvSpPr>
        <p:spPr bwMode="auto">
          <a:xfrm>
            <a:off x="9455150" y="4540250"/>
            <a:ext cx="279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sz="2800"/>
              <a:t>Liens Hypertextes</a:t>
            </a:r>
          </a:p>
        </p:txBody>
      </p:sp>
      <p:pic>
        <p:nvPicPr>
          <p:cNvPr id="93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3" b="13432"/>
          <a:stretch>
            <a:fillRect/>
          </a:stretch>
        </p:blipFill>
        <p:spPr bwMode="auto">
          <a:xfrm>
            <a:off x="14288" y="471488"/>
            <a:ext cx="9170987" cy="637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3370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4212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4213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6D21BD-4086-4BC5-A9CA-0ECBE252A411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94216" name="Rectangle 2"/>
          <p:cNvSpPr>
            <a:spLocks noChangeArrowheads="1"/>
          </p:cNvSpPr>
          <p:nvPr/>
        </p:nvSpPr>
        <p:spPr bwMode="auto">
          <a:xfrm>
            <a:off x="8856663" y="909638"/>
            <a:ext cx="3271837" cy="23082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ar-DZ" sz="2400" b="1">
                <a:solidFill>
                  <a:schemeClr val="bg1"/>
                </a:solidFill>
              </a:rPr>
              <a:t>استخدام الارتباطات التشعبية</a:t>
            </a:r>
            <a:r>
              <a:rPr lang="fr-FR" sz="2400" b="1">
                <a:solidFill>
                  <a:schemeClr val="bg1"/>
                </a:solidFill>
              </a:rPr>
              <a:t> </a:t>
            </a:r>
            <a:endParaRPr lang="ar-DZ" sz="2400" b="1">
              <a:solidFill>
                <a:schemeClr val="bg1"/>
              </a:solidFill>
            </a:endParaRPr>
          </a:p>
          <a:p>
            <a:pPr algn="r"/>
            <a:r>
              <a:rPr lang="ar-DZ" sz="2400" b="1">
                <a:solidFill>
                  <a:schemeClr val="bg1"/>
                </a:solidFill>
              </a:rPr>
              <a:t>و ربط الإجابة الصحيحة بالشفافية رقم 2</a:t>
            </a:r>
          </a:p>
          <a:p>
            <a:pPr algn="r"/>
            <a:r>
              <a:rPr lang="ar-DZ" sz="2400" b="1">
                <a:solidFill>
                  <a:schemeClr val="bg1"/>
                </a:solidFill>
              </a:rPr>
              <a:t>بنفس الطريقة ربط الإجابة الخاطئة بالشفافية رقم 3</a:t>
            </a:r>
          </a:p>
          <a:p>
            <a:pPr algn="r"/>
            <a:r>
              <a:rPr lang="ar-DZ" sz="2400" b="1">
                <a:solidFill>
                  <a:schemeClr val="bg1"/>
                </a:solidFill>
              </a:rPr>
              <a:t>في جميع الشفافيات</a:t>
            </a:r>
            <a:endParaRPr lang="fr-FR" sz="2400" b="1">
              <a:solidFill>
                <a:schemeClr val="bg1"/>
              </a:solidFill>
            </a:endParaRPr>
          </a:p>
        </p:txBody>
      </p:sp>
      <p:sp>
        <p:nvSpPr>
          <p:cNvPr id="94217" name="ZoneTexte 1"/>
          <p:cNvSpPr txBox="1">
            <a:spLocks noChangeArrowheads="1"/>
          </p:cNvSpPr>
          <p:nvPr/>
        </p:nvSpPr>
        <p:spPr bwMode="auto">
          <a:xfrm>
            <a:off x="9455150" y="4540250"/>
            <a:ext cx="279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sz="2800"/>
              <a:t>Liens Hypertextes</a:t>
            </a:r>
          </a:p>
        </p:txBody>
      </p:sp>
      <p:pic>
        <p:nvPicPr>
          <p:cNvPr id="94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1" b="33023"/>
          <a:stretch>
            <a:fillRect/>
          </a:stretch>
        </p:blipFill>
        <p:spPr bwMode="auto">
          <a:xfrm>
            <a:off x="0" y="471488"/>
            <a:ext cx="9061450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034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5236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5237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E7FB0-D195-4510-82AF-9618C757E346}" type="slidenum">
              <a:rPr lang="fr-FR" smtClean="0"/>
              <a:pPr>
                <a:defRPr/>
              </a:pPr>
              <a:t>45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95240" name="Rectangle 2"/>
          <p:cNvSpPr>
            <a:spLocks noChangeArrowheads="1"/>
          </p:cNvSpPr>
          <p:nvPr/>
        </p:nvSpPr>
        <p:spPr bwMode="auto">
          <a:xfrm>
            <a:off x="287338" y="493713"/>
            <a:ext cx="9507537" cy="8318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400" b="1">
                <a:solidFill>
                  <a:schemeClr val="bg1"/>
                </a:solidFill>
              </a:rPr>
              <a:t> استخدام الارتباطات التشعبية</a:t>
            </a:r>
            <a:r>
              <a:rPr lang="fr-FR" sz="2400" b="1">
                <a:solidFill>
                  <a:schemeClr val="bg1"/>
                </a:solidFill>
              </a:rPr>
              <a:t> </a:t>
            </a:r>
            <a:r>
              <a:rPr lang="ar-DZ" sz="2400" b="1">
                <a:solidFill>
                  <a:schemeClr val="bg1"/>
                </a:solidFill>
              </a:rPr>
              <a:t> و ربط جدول الواجهة بالشفافيات   بالبدء من الرقم 1 في الشفافية رقم 4</a:t>
            </a:r>
            <a:endParaRPr lang="fr-FR" sz="2400" b="1">
              <a:solidFill>
                <a:schemeClr val="bg1"/>
              </a:solidFill>
            </a:endParaRPr>
          </a:p>
        </p:txBody>
      </p:sp>
      <p:pic>
        <p:nvPicPr>
          <p:cNvPr id="9524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325"/>
            <a:ext cx="1219200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0225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6260" name="Text Box 85"/>
          <p:cNvSpPr txBox="1">
            <a:spLocks noChangeArrowheads="1"/>
          </p:cNvSpPr>
          <p:nvPr/>
        </p:nvSpPr>
        <p:spPr bwMode="gray">
          <a:xfrm>
            <a:off x="11090275" y="1693863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96261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en-US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D2390-6B3D-4176-B217-90ED14EFC33C}" type="slidenum">
              <a:rPr lang="fr-FR" smtClean="0"/>
              <a:pPr>
                <a:defRPr/>
              </a:pPr>
              <a:t>46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64738" y="98425"/>
            <a:ext cx="2163762" cy="7477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defRPr/>
            </a:pPr>
            <a:r>
              <a:rPr lang="ar-SA" sz="3700" b="1" dirty="0"/>
              <a:t>ال</a:t>
            </a:r>
            <a:r>
              <a:rPr lang="ar-DZ" sz="3700" b="1" dirty="0"/>
              <a:t>نشاط : </a:t>
            </a:r>
            <a:r>
              <a:rPr lang="fr-FR" sz="3700" b="1" dirty="0"/>
              <a:t>4</a:t>
            </a:r>
            <a:endParaRPr lang="ar-DZ" sz="3700" b="1" dirty="0"/>
          </a:p>
          <a:p>
            <a:pPr algn="ctr" rtl="1">
              <a:defRPr/>
            </a:pPr>
            <a:r>
              <a:rPr lang="ar-DZ" sz="3700" b="1" dirty="0"/>
              <a:t>الهيكلة</a:t>
            </a:r>
            <a:endParaRPr lang="fr-FR" sz="3700" b="1" dirty="0"/>
          </a:p>
        </p:txBody>
      </p:sp>
      <p:sp>
        <p:nvSpPr>
          <p:cNvPr id="96264" name="Rectangle 2"/>
          <p:cNvSpPr>
            <a:spLocks noChangeArrowheads="1"/>
          </p:cNvSpPr>
          <p:nvPr/>
        </p:nvSpPr>
        <p:spPr bwMode="auto">
          <a:xfrm>
            <a:off x="8420100" y="1571625"/>
            <a:ext cx="3708400" cy="1200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400" b="1">
                <a:solidFill>
                  <a:schemeClr val="bg1"/>
                </a:solidFill>
              </a:rPr>
              <a:t>حفظ الملف باسم مسابقة ثقافية مع الحرص على اختيار نمط </a:t>
            </a:r>
            <a:r>
              <a:rPr lang="fr-FR" sz="2400" b="1">
                <a:solidFill>
                  <a:schemeClr val="bg1"/>
                </a:solidFill>
              </a:rPr>
              <a:t>TYPE </a:t>
            </a:r>
            <a:r>
              <a:rPr lang="ar-DZ" sz="2400" b="1">
                <a:solidFill>
                  <a:schemeClr val="bg1"/>
                </a:solidFill>
              </a:rPr>
              <a:t> : </a:t>
            </a:r>
            <a:r>
              <a:rPr lang="fr-FR" sz="2400" b="1">
                <a:solidFill>
                  <a:schemeClr val="bg1"/>
                </a:solidFill>
              </a:rPr>
              <a:t>DIAPORAMA</a:t>
            </a:r>
            <a:r>
              <a:rPr lang="ar-DZ" sz="2400" b="1">
                <a:solidFill>
                  <a:schemeClr val="bg1"/>
                </a:solidFill>
              </a:rPr>
              <a:t> </a:t>
            </a:r>
            <a:endParaRPr lang="fr-FR" sz="2400" b="1">
              <a:solidFill>
                <a:schemeClr val="bg1"/>
              </a:solidFill>
            </a:endParaRPr>
          </a:p>
        </p:txBody>
      </p:sp>
      <p:pic>
        <p:nvPicPr>
          <p:cNvPr id="962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9908" r="25256" b="9328"/>
          <a:stretch>
            <a:fillRect/>
          </a:stretch>
        </p:blipFill>
        <p:spPr bwMode="auto">
          <a:xfrm>
            <a:off x="0" y="471488"/>
            <a:ext cx="8389938" cy="638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8975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3478743" y="137388"/>
            <a:ext cx="3885770" cy="7475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نشـــــــــــــــــــاط </a:t>
            </a:r>
            <a:r>
              <a:rPr lang="ar-DZ" sz="3700" b="1" dirty="0"/>
              <a:t>: </a:t>
            </a:r>
            <a:r>
              <a:rPr lang="ar-DZ" sz="3700" b="1" dirty="0" smtClean="0"/>
              <a:t>5 </a:t>
            </a:r>
            <a:endParaRPr lang="fr-FR" sz="3700" b="1" dirty="0"/>
          </a:p>
        </p:txBody>
      </p:sp>
      <p:sp>
        <p:nvSpPr>
          <p:cNvPr id="3" name="Rectangle 2"/>
          <p:cNvSpPr/>
          <p:nvPr/>
        </p:nvSpPr>
        <p:spPr>
          <a:xfrm>
            <a:off x="0" y="941599"/>
            <a:ext cx="866273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b="1" dirty="0" smtClean="0"/>
              <a:t>الهدف : تقييم مكتسبات المتدربين في إدماج تكنولوجيا المعلومات</a:t>
            </a:r>
          </a:p>
          <a:p>
            <a:pPr algn="r" rtl="1"/>
            <a:r>
              <a:rPr lang="ar-DZ" sz="2400" b="1" dirty="0" smtClean="0"/>
              <a:t>التعليمة </a:t>
            </a:r>
            <a:r>
              <a:rPr lang="ar-DZ" sz="2400" b="1" dirty="0"/>
              <a:t>: بعد الإنهاء من أنشطة الحصة </a:t>
            </a:r>
            <a:r>
              <a:rPr lang="ar-DZ" sz="2400" b="1" dirty="0" smtClean="0"/>
              <a:t>الثانية  بكتب كل متكونين سؤالا  </a:t>
            </a:r>
          </a:p>
          <a:p>
            <a:pPr algn="r" rtl="1"/>
            <a:r>
              <a:rPr lang="ar-DZ" sz="2400" b="1" dirty="0"/>
              <a:t>الاستراتيجية : علبة </a:t>
            </a:r>
            <a:r>
              <a:rPr lang="ar-DZ" sz="2400" b="1" dirty="0" smtClean="0"/>
              <a:t>الأسئلة :</a:t>
            </a:r>
            <a:endParaRPr lang="fr-FR" dirty="0"/>
          </a:p>
          <a:p>
            <a:pPr algn="r" rtl="1"/>
            <a:r>
              <a:rPr lang="ar-DZ" sz="2400" b="1" dirty="0" smtClean="0"/>
              <a:t> يتم </a:t>
            </a:r>
            <a:r>
              <a:rPr lang="ar-DZ" sz="2400" b="1" dirty="0"/>
              <a:t>الاتفاق على تحديد موضوع واحد لكل فوج ، </a:t>
            </a:r>
            <a:endParaRPr lang="fr-FR" sz="2400" dirty="0"/>
          </a:p>
          <a:p>
            <a:pPr marL="342900" lvl="0" indent="-342900" algn="r" rtl="1">
              <a:buFontTx/>
              <a:buChar char="-"/>
            </a:pPr>
            <a:r>
              <a:rPr lang="ar-DZ" sz="2400" b="1" dirty="0" smtClean="0"/>
              <a:t>في كل فوج يتفق كل متكونين على كتابة </a:t>
            </a:r>
            <a:r>
              <a:rPr lang="ar-DZ" sz="2400" b="1" dirty="0"/>
              <a:t>سؤال واحد يوضع في علبة الفوج </a:t>
            </a:r>
            <a:r>
              <a:rPr lang="ar-DZ" sz="2400" b="1" dirty="0" smtClean="0"/>
              <a:t>في مدة </a:t>
            </a:r>
            <a:r>
              <a:rPr lang="ar-DZ" sz="2400" b="1" dirty="0"/>
              <a:t>: 4 دقائق.</a:t>
            </a:r>
            <a:endParaRPr lang="fr-FR" sz="2400" dirty="0"/>
          </a:p>
          <a:p>
            <a:pPr lvl="0" algn="r" rtl="1"/>
            <a:r>
              <a:rPr lang="ar-DZ" sz="2400" b="1" dirty="0" smtClean="0"/>
              <a:t>- يقوم </a:t>
            </a:r>
            <a:r>
              <a:rPr lang="ar-DZ" sz="2400" b="1" dirty="0"/>
              <a:t>ممثل الفوج بطرح سؤال على الفوج الموالي و في حالة العجز تتكلف الأفواج الأخرى بالإجابة عنه.</a:t>
            </a:r>
            <a:endParaRPr lang="fr-FR" sz="2400" dirty="0"/>
          </a:p>
          <a:p>
            <a:pPr lvl="0" algn="r" rtl="1"/>
            <a:r>
              <a:rPr lang="ar-DZ" sz="2400" b="1" dirty="0" smtClean="0"/>
              <a:t>- تتناوب </a:t>
            </a:r>
            <a:r>
              <a:rPr lang="ar-DZ" sz="2400" b="1" dirty="0"/>
              <a:t>الأفواج على طرح سؤال واحد بنفس الشكل</a:t>
            </a:r>
            <a:endParaRPr lang="fr-FR" sz="2400" dirty="0"/>
          </a:p>
          <a:p>
            <a:pPr lvl="0" algn="r" rtl="1"/>
            <a:r>
              <a:rPr lang="ar-DZ" sz="2400" b="1" dirty="0" smtClean="0"/>
              <a:t>- يتم </a:t>
            </a:r>
            <a:r>
              <a:rPr lang="ar-DZ" sz="2400" b="1" dirty="0"/>
              <a:t>طرح باقي الأسئلة وفق الموضوع المحدد لكل فوج :</a:t>
            </a:r>
            <a:endParaRPr lang="fr-FR" sz="2400" dirty="0"/>
          </a:p>
          <a:p>
            <a:pPr lvl="0" algn="r" rtl="1"/>
            <a:r>
              <a:rPr lang="ar-DZ" sz="2400" b="1" u="sng" dirty="0"/>
              <a:t>الفوج 1</a:t>
            </a:r>
            <a:r>
              <a:rPr lang="ar-DZ" sz="2400" b="1" dirty="0"/>
              <a:t>: الإعلام  و الاتصال -  نظام التشغيل و </a:t>
            </a:r>
            <a:r>
              <a:rPr lang="ar-DZ" sz="2400" b="1" dirty="0" smtClean="0"/>
              <a:t>الملفات </a:t>
            </a:r>
            <a:r>
              <a:rPr lang="fr-FR" sz="2400" b="1" dirty="0" smtClean="0"/>
              <a:t>TICE Windows</a:t>
            </a:r>
            <a:endParaRPr lang="fr-FR" sz="2400" dirty="0"/>
          </a:p>
          <a:p>
            <a:pPr lvl="0" algn="r" rtl="1"/>
            <a:r>
              <a:rPr lang="ar-DZ" sz="2400" b="1" u="sng" dirty="0"/>
              <a:t>الفوج 2</a:t>
            </a:r>
            <a:r>
              <a:rPr lang="ar-DZ" sz="2400" b="1" dirty="0"/>
              <a:t> : الشبكات و البريد الالكتروني و التخزين </a:t>
            </a:r>
            <a:r>
              <a:rPr lang="ar-DZ" sz="2400" b="1" dirty="0" err="1"/>
              <a:t>السحابي</a:t>
            </a:r>
            <a:r>
              <a:rPr lang="ar-DZ" sz="2400" b="1" dirty="0"/>
              <a:t> </a:t>
            </a:r>
            <a:r>
              <a:rPr lang="fr-FR" sz="2400" b="1" dirty="0" err="1"/>
              <a:t>google</a:t>
            </a:r>
            <a:r>
              <a:rPr lang="fr-FR" sz="2400" b="1" dirty="0"/>
              <a:t> drive</a:t>
            </a:r>
            <a:endParaRPr lang="fr-FR" sz="2400" dirty="0"/>
          </a:p>
          <a:p>
            <a:pPr lvl="0" algn="r" rtl="1"/>
            <a:r>
              <a:rPr lang="ar-DZ" sz="2400" b="1" u="sng" dirty="0"/>
              <a:t>الفوج 3</a:t>
            </a:r>
            <a:r>
              <a:rPr lang="ar-DZ" sz="2400" b="1" dirty="0"/>
              <a:t> : معالجة النصوص </a:t>
            </a:r>
            <a:r>
              <a:rPr lang="fr-FR" sz="2400" b="1" dirty="0"/>
              <a:t>Word</a:t>
            </a:r>
            <a:endParaRPr lang="fr-FR" sz="2400" dirty="0"/>
          </a:p>
          <a:p>
            <a:pPr lvl="0" algn="r" rtl="1"/>
            <a:r>
              <a:rPr lang="ar-DZ" sz="2400" b="1" u="sng" dirty="0"/>
              <a:t>الفوج 4</a:t>
            </a:r>
            <a:r>
              <a:rPr lang="ar-DZ" sz="2400" b="1" dirty="0"/>
              <a:t> : معالجة الجداول </a:t>
            </a:r>
            <a:r>
              <a:rPr lang="fr-FR" sz="2400" b="1" dirty="0" err="1"/>
              <a:t>excel</a:t>
            </a:r>
            <a:endParaRPr lang="fr-FR" sz="2400" dirty="0"/>
          </a:p>
          <a:p>
            <a:pPr lvl="0" algn="r" rtl="1"/>
            <a:r>
              <a:rPr lang="ar-DZ" sz="2400" b="1" u="sng" dirty="0"/>
              <a:t>الفوج 5</a:t>
            </a:r>
            <a:r>
              <a:rPr lang="ar-DZ" sz="2400" b="1" dirty="0"/>
              <a:t>: برمجية العروض التقديمية </a:t>
            </a:r>
            <a:r>
              <a:rPr lang="fr-FR" sz="2400" b="1" dirty="0"/>
              <a:t>Power Point</a:t>
            </a:r>
            <a:endParaRPr lang="fr-FR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08412" y="3202029"/>
            <a:ext cx="3320605" cy="3086476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952111" y="1654356"/>
            <a:ext cx="1463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2800" b="1" dirty="0">
                <a:hlinkClick r:id="rId4" action="ppaction://hlinkfile"/>
              </a:rPr>
              <a:t>ورقة </a:t>
            </a:r>
            <a:r>
              <a:rPr lang="ar-DZ" sz="2800" b="1" dirty="0" smtClean="0">
                <a:hlinkClick r:id="rId4" action="ppaction://hlinkfile"/>
              </a:rPr>
              <a:t>العمل</a:t>
            </a:r>
            <a:endParaRPr lang="ar-DZ" sz="1600" b="1" dirty="0"/>
          </a:p>
        </p:txBody>
      </p:sp>
      <p:sp>
        <p:nvSpPr>
          <p:cNvPr id="4" name="Rectangle 3"/>
          <p:cNvSpPr/>
          <p:nvPr/>
        </p:nvSpPr>
        <p:spPr>
          <a:xfrm>
            <a:off x="10186133" y="2505136"/>
            <a:ext cx="1470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/>
              <a:t>المدة : 25 د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19435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EB83-C80E-4A8A-9018-AB4C762D61AB}" type="datetime1">
              <a:rPr lang="fr-FR" smtClean="0"/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48</a:t>
            </a:fld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2" y="18141"/>
            <a:ext cx="3378265" cy="226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4153114" y="28745"/>
            <a:ext cx="3885770" cy="7475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sz="4000" b="1" dirty="0"/>
              <a:t>ال</a:t>
            </a:r>
            <a:r>
              <a:rPr lang="ar-DZ" sz="4000" b="1" dirty="0"/>
              <a:t>نشاط : </a:t>
            </a:r>
            <a:r>
              <a:rPr lang="fr-FR" sz="4000" b="1" dirty="0" smtClean="0"/>
              <a:t>6</a:t>
            </a:r>
            <a:r>
              <a:rPr lang="ar-DZ" sz="4000" b="1" dirty="0" smtClean="0"/>
              <a:t> </a:t>
            </a:r>
            <a:endParaRPr lang="fr-FR" sz="40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9798278" y="1332804"/>
            <a:ext cx="2106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/>
              <a:t>المدة : 5 دقائق</a:t>
            </a:r>
            <a:endParaRPr lang="fr-FR" sz="24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8358" r="9687" b="13060"/>
          <a:stretch/>
        </p:blipFill>
        <p:spPr bwMode="auto">
          <a:xfrm>
            <a:off x="0" y="2281927"/>
            <a:ext cx="12191999" cy="457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4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8F81C8-CE05-408A-9CEC-AD7B25896418}" type="datetime1">
              <a:rPr lang="fr-FR"/>
              <a:pPr>
                <a:defRPr/>
              </a:pPr>
              <a:t>28/06/2018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DZ"/>
              <a:t>الإعلام الآلي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5D132E-57D4-4F33-AC7F-6239E2192C21}" type="slidenum">
              <a:rPr lang="fr-FR"/>
              <a:pPr>
                <a:defRPr/>
              </a:pPr>
              <a:t>49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192463" y="881063"/>
            <a:ext cx="6242050" cy="1200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7200" b="1" dirty="0">
                <a:latin typeface="+mn-lt"/>
                <a:cs typeface="+mn-cs"/>
              </a:rPr>
              <a:t>الإعلام الآلي </a:t>
            </a:r>
            <a:endParaRPr lang="fr-FR" sz="7200" b="1" dirty="0">
              <a:latin typeface="+mn-lt"/>
              <a:cs typeface="+mn-cs"/>
            </a:endParaRPr>
          </a:p>
        </p:txBody>
      </p:sp>
      <p:sp>
        <p:nvSpPr>
          <p:cNvPr id="9" name="Rectangle : coins arrondis 6"/>
          <p:cNvSpPr/>
          <p:nvPr/>
        </p:nvSpPr>
        <p:spPr>
          <a:xfrm>
            <a:off x="4845050" y="3159125"/>
            <a:ext cx="3430588" cy="105886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800" b="1" dirty="0">
                <a:solidFill>
                  <a:schemeClr val="tx1"/>
                </a:solidFill>
              </a:rPr>
              <a:t>الحصة </a:t>
            </a:r>
            <a:r>
              <a:rPr lang="fr-FR" sz="4800" b="1" dirty="0">
                <a:solidFill>
                  <a:schemeClr val="tx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4266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31800" y="207100"/>
            <a:ext cx="113284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  <a:defRPr/>
            </a:pPr>
            <a:r>
              <a:rPr lang="ar-D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برنامج </a:t>
            </a:r>
            <a:r>
              <a:rPr lang="ar-D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الحصة</a:t>
            </a:r>
            <a:r>
              <a:rPr lang="fr-F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01 </a:t>
            </a:r>
            <a:r>
              <a:rPr lang="ar-D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---  تغذية راجعة حول مقياس  </a:t>
            </a:r>
            <a:r>
              <a:rPr lang="ar-DZ" sz="2800" b="1" dirty="0" smtClean="0">
                <a:solidFill>
                  <a:schemeClr val="tx1"/>
                </a:solidFill>
                <a:cs typeface="+mj-cs"/>
              </a:rPr>
              <a:t>الإعلام الآلي </a:t>
            </a:r>
            <a:r>
              <a:rPr lang="ar-DZ" sz="2400" b="1" dirty="0" smtClean="0">
                <a:solidFill>
                  <a:schemeClr val="tx1"/>
                </a:solidFill>
                <a:cs typeface="mohammad bold art 1" pitchFamily="2" charset="-78"/>
              </a:rPr>
              <a:t>ــــــــــــــــــ</a:t>
            </a:r>
            <a:endParaRPr lang="en-US" sz="2400" b="1" dirty="0">
              <a:solidFill>
                <a:srgbClr val="000000"/>
              </a:solidFill>
              <a:latin typeface="Cambria"/>
              <a:ea typeface="MS Mincho"/>
              <a:cs typeface="Arial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600066"/>
              </p:ext>
            </p:extLst>
          </p:nvPr>
        </p:nvGraphicFramePr>
        <p:xfrm>
          <a:off x="308428" y="2172353"/>
          <a:ext cx="11451772" cy="3066641"/>
        </p:xfrm>
        <a:graphic>
          <a:graphicData uri="http://schemas.openxmlformats.org/drawingml/2006/table">
            <a:tbl>
              <a:tblPr rtl="1" firstRow="1">
                <a:tableStyleId>{775DCB02-9BB8-47FD-8907-85C794F793BA}</a:tableStyleId>
              </a:tblPr>
              <a:tblGrid>
                <a:gridCol w="15676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555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85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9122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3600" dirty="0">
                          <a:effectLst/>
                        </a:rPr>
                        <a:t>رقم</a:t>
                      </a:r>
                      <a:r>
                        <a:rPr lang="ar-DZ" sz="3600" baseline="0" dirty="0">
                          <a:effectLst/>
                        </a:rPr>
                        <a:t> الفقرة</a:t>
                      </a:r>
                      <a:endParaRPr lang="en-US" sz="3600" b="1" dirty="0">
                        <a:solidFill>
                          <a:srgbClr val="000000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3600" kern="1200" dirty="0">
                          <a:effectLst/>
                        </a:rPr>
                        <a:t>محتواها</a:t>
                      </a:r>
                      <a:endParaRPr lang="ar-DZ" sz="36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3600" baseline="0" dirty="0"/>
                        <a:t>المدة</a:t>
                      </a:r>
                      <a:endParaRPr lang="ar-DZ" sz="3600" b="1" baseline="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478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01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النشاط </a:t>
                      </a:r>
                      <a:r>
                        <a:rPr lang="fr-FR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 </a:t>
                      </a:r>
                      <a:r>
                        <a:rPr lang="ar-DZ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أ: </a:t>
                      </a:r>
                      <a:r>
                        <a:rPr lang="ar-DZ" sz="2400" b="1" kern="1200" dirty="0" smtClean="0">
                          <a:effectLst/>
                        </a:rPr>
                        <a:t> </a:t>
                      </a:r>
                      <a:r>
                        <a:rPr lang="ar-DZ" sz="2400" b="1" dirty="0" smtClean="0"/>
                        <a:t>إدماج  برنامج إكسال </a:t>
                      </a:r>
                      <a:r>
                        <a:rPr lang="fr-FR" sz="2400" b="1" dirty="0" err="1" smtClean="0"/>
                        <a:t>excel</a:t>
                      </a:r>
                      <a:r>
                        <a:rPr lang="fr-FR" sz="2400" b="1" dirty="0" smtClean="0"/>
                        <a:t>  </a:t>
                      </a:r>
                      <a:r>
                        <a:rPr lang="ar-DZ" sz="2400" b="1" dirty="0" smtClean="0"/>
                        <a:t> في العملية التعليمية التعلمية</a:t>
                      </a:r>
                      <a:endParaRPr lang="ar-DZ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2000" b="1" baseline="0" dirty="0" smtClean="0">
                          <a:solidFill>
                            <a:srgbClr val="000000"/>
                          </a:solidFill>
                        </a:rPr>
                        <a:t>30 د</a:t>
                      </a:r>
                      <a:endParaRPr lang="ar-DZ" sz="2000" b="1" baseline="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5936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02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kern="1200" dirty="0">
                          <a:effectLst/>
                        </a:rPr>
                        <a:t>النشاط </a:t>
                      </a:r>
                      <a:r>
                        <a:rPr lang="ar-DZ" sz="2400" b="1" kern="1200" dirty="0" smtClean="0">
                          <a:effectLst/>
                        </a:rPr>
                        <a:t>ب: </a:t>
                      </a:r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كيف تؤثر المخططات في سهولة التعبير عن البيانات  في برمجية </a:t>
                      </a:r>
                      <a:r>
                        <a:rPr lang="fr-FR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excel</a:t>
                      </a:r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؟</a:t>
                      </a:r>
                      <a:endParaRPr lang="ar-DZ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2000" b="1" baseline="0" dirty="0">
                          <a:solidFill>
                            <a:srgbClr val="000000"/>
                          </a:solidFill>
                        </a:rPr>
                        <a:t>30 د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8F81C8-CE05-408A-9CEC-AD7B25896418}" type="datetime1">
              <a:rPr lang="fr-FR"/>
              <a:pPr>
                <a:defRPr/>
              </a:pPr>
              <a:t>28/06/2018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DZ"/>
              <a:t>الإعلام الآلي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8AE4E-8B64-4026-8CFF-BFAF16F599C9}" type="slidenum">
              <a:rPr lang="fr-FR"/>
              <a:pPr>
                <a:defRPr/>
              </a:pPr>
              <a:t>50</a:t>
            </a:fld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20648" y="1948618"/>
          <a:ext cx="10609943" cy="3163679"/>
        </p:xfrm>
        <a:graphic>
          <a:graphicData uri="http://schemas.openxmlformats.org/drawingml/2006/table">
            <a:tbl>
              <a:tblPr rtl="1" firstRow="1">
                <a:tableStyleId>{775DCB02-9BB8-47FD-8907-85C794F793BA}</a:tableStyleId>
              </a:tblPr>
              <a:tblGrid>
                <a:gridCol w="14524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192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82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61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800" dirty="0">
                          <a:solidFill>
                            <a:schemeClr val="tx1"/>
                          </a:solidFill>
                          <a:effectLst/>
                        </a:rPr>
                        <a:t>رقم</a:t>
                      </a:r>
                      <a:r>
                        <a:rPr lang="ar-DZ" sz="2800" baseline="0" dirty="0">
                          <a:solidFill>
                            <a:schemeClr val="tx1"/>
                          </a:solidFill>
                          <a:effectLst/>
                        </a:rPr>
                        <a:t> الفقرة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800" kern="1200" dirty="0">
                          <a:solidFill>
                            <a:schemeClr val="tx1"/>
                          </a:solidFill>
                          <a:effectLst/>
                        </a:rPr>
                        <a:t>محتواها</a:t>
                      </a:r>
                      <a:endParaRPr lang="ar-DZ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2800" baseline="0" dirty="0">
                          <a:solidFill>
                            <a:schemeClr val="tx1"/>
                          </a:solidFill>
                        </a:rPr>
                        <a:t>المدة</a:t>
                      </a:r>
                      <a:endParaRPr lang="ar-DZ" sz="28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61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النشاط 7:</a:t>
                      </a:r>
                      <a:r>
                        <a:rPr lang="ar-DZ" sz="18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التحفيز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800" b="1" baseline="0" dirty="0" smtClean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د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8:ماذا تعلمت؟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KWL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10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النشاط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/>
                          <a:cs typeface="+mn-cs"/>
                        </a:rPr>
                        <a:t>9: </a:t>
                      </a:r>
                      <a:r>
                        <a:rPr lang="ar-DZ" sz="1800" b="1" dirty="0" smtClean="0"/>
                        <a:t>إنجاز فيديو انطلاقا من برمجية  </a:t>
                      </a:r>
                      <a:r>
                        <a:rPr lang="fr-FR" sz="1800" b="1" dirty="0" smtClean="0"/>
                        <a:t>Power Point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600" b="1" baseline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10: </a:t>
                      </a:r>
                      <a:r>
                        <a:rPr lang="ar-DZ" sz="1800" b="1" dirty="0" smtClean="0"/>
                        <a:t>توظيف تحريك الأجسام في برمجية </a:t>
                      </a:r>
                      <a:r>
                        <a:rPr lang="fr-FR" sz="1800" b="1" dirty="0" smtClean="0"/>
                        <a:t>Power Point</a:t>
                      </a:r>
                      <a:r>
                        <a:rPr lang="ar-DZ" sz="1800" b="1" dirty="0" smtClean="0"/>
                        <a:t> 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 30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11:  </a:t>
                      </a:r>
                      <a:r>
                        <a:rPr lang="ar-DZ" sz="1800" b="1" dirty="0" smtClean="0"/>
                        <a:t>آليات استخدام برمجية </a:t>
                      </a:r>
                      <a:r>
                        <a:rPr lang="fr-FR" sz="1800" b="1" dirty="0" smtClean="0"/>
                        <a:t>Power Point</a:t>
                      </a:r>
                      <a:r>
                        <a:rPr lang="ar-DZ" sz="1800" b="1" dirty="0" smtClean="0"/>
                        <a:t> في العملية التعليمية - التعلمية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25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26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06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800" b="1" kern="1200" dirty="0">
                          <a:solidFill>
                            <a:schemeClr val="tx1"/>
                          </a:solidFill>
                          <a:effectLst/>
                        </a:rPr>
                        <a:t>النشاط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12: </a:t>
                      </a:r>
                      <a:r>
                        <a:rPr lang="ar-DZ" sz="18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ar-DZ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ماذا تعلمت؟ </a:t>
                      </a: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KWL</a:t>
                      </a:r>
                      <a:endParaRPr lang="ar-D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ar-DZ" sz="1600" b="1" baseline="0" dirty="0" smtClean="0">
                          <a:solidFill>
                            <a:schemeClr val="tx1"/>
                          </a:solidFill>
                        </a:rPr>
                        <a:t>05 د</a:t>
                      </a:r>
                      <a:endParaRPr lang="ar-DZ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66738" y="203200"/>
            <a:ext cx="10058400" cy="461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ar-D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برنامج الحصة 03ـــــ       </a:t>
            </a:r>
            <a:r>
              <a:rPr lang="ar-DZ" sz="2400" b="1" dirty="0">
                <a:solidFill>
                  <a:schemeClr val="tx1"/>
                </a:solidFill>
                <a:cs typeface="+mj-cs"/>
              </a:rPr>
              <a:t>اعلام آلي </a:t>
            </a:r>
            <a:r>
              <a:rPr lang="ar-DZ" sz="2000" b="1" dirty="0">
                <a:solidFill>
                  <a:schemeClr val="tx1"/>
                </a:solidFill>
                <a:cs typeface="mohammad bold art 1" pitchFamily="2" charset="-78"/>
              </a:rPr>
              <a:t>ــــــــــــــــــ</a:t>
            </a:r>
            <a:endParaRPr lang="en-US" sz="2000" b="1" dirty="0">
              <a:solidFill>
                <a:srgbClr val="000000"/>
              </a:solidFill>
              <a:latin typeface="Cambria"/>
              <a:ea typeface="MS Minch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114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860EF9-EA37-4EFE-A54C-C344AA7C5CED}" type="slidenum">
              <a:rPr lang="ar-SA"/>
              <a:pPr>
                <a:defRPr/>
              </a:pPr>
              <a:t>51</a:t>
            </a:fld>
            <a:endParaRPr lang="en-US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336550" y="0"/>
            <a:ext cx="3222625" cy="6826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500" b="1" dirty="0" smtClean="0"/>
              <a:t>المدة :  </a:t>
            </a:r>
            <a:r>
              <a:rPr lang="fr-FR" sz="3500" b="1" dirty="0" smtClean="0"/>
              <a:t>10 </a:t>
            </a:r>
            <a:r>
              <a:rPr lang="ar-DZ" sz="3500" b="1" dirty="0" smtClean="0"/>
              <a:t> د</a:t>
            </a:r>
            <a:endParaRPr lang="fr-FR" sz="3500" b="1" dirty="0"/>
          </a:p>
        </p:txBody>
      </p:sp>
      <p:sp>
        <p:nvSpPr>
          <p:cNvPr id="2" name="Rectangle 1"/>
          <p:cNvSpPr/>
          <p:nvPr/>
        </p:nvSpPr>
        <p:spPr>
          <a:xfrm>
            <a:off x="10040938" y="157163"/>
            <a:ext cx="2038350" cy="58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ال</a:t>
            </a:r>
            <a:r>
              <a:rPr lang="ar-DZ" sz="3200" b="1" dirty="0">
                <a:latin typeface="+mn-lt"/>
                <a:cs typeface="+mn-cs"/>
              </a:rPr>
              <a:t>نشــــــــاط 7</a:t>
            </a:r>
            <a:endParaRPr lang="fr-FR" sz="3200" b="1" dirty="0">
              <a:latin typeface="+mn-lt"/>
              <a:cs typeface="+mn-cs"/>
            </a:endParaRPr>
          </a:p>
        </p:txBody>
      </p:sp>
      <p:sp>
        <p:nvSpPr>
          <p:cNvPr id="5125" name="Titre 2"/>
          <p:cNvSpPr>
            <a:spLocks noGrp="1"/>
          </p:cNvSpPr>
          <p:nvPr>
            <p:ph type="title"/>
          </p:nvPr>
        </p:nvSpPr>
        <p:spPr>
          <a:xfrm>
            <a:off x="14288" y="815975"/>
            <a:ext cx="12079287" cy="754063"/>
          </a:xfrm>
        </p:spPr>
        <p:txBody>
          <a:bodyPr/>
          <a:lstStyle/>
          <a:p>
            <a:pPr algn="r" rtl="1"/>
            <a:r>
              <a:rPr lang="ar-DZ" sz="4000" b="1" smtClean="0"/>
              <a:t>في قرص 7 مثلثات نريد فصل كل واحد عن الآخر بواسطة 3 خطوط فقط</a:t>
            </a:r>
            <a:endParaRPr lang="fr-FR" sz="4000" b="1" smtClean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5702300" y="1588"/>
            <a:ext cx="3222625" cy="6826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500" b="1" dirty="0" smtClean="0"/>
              <a:t>التحفيز</a:t>
            </a:r>
            <a:endParaRPr lang="fr-FR" sz="3500" b="1" dirty="0"/>
          </a:p>
        </p:txBody>
      </p:sp>
      <p:sp>
        <p:nvSpPr>
          <p:cNvPr id="4" name="Ellipse 3"/>
          <p:cNvSpPr/>
          <p:nvPr/>
        </p:nvSpPr>
        <p:spPr>
          <a:xfrm>
            <a:off x="2536825" y="1555750"/>
            <a:ext cx="6330950" cy="5186363"/>
          </a:xfrm>
          <a:prstGeom prst="ellips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Triangle isocèle 14"/>
          <p:cNvSpPr/>
          <p:nvPr/>
        </p:nvSpPr>
        <p:spPr>
          <a:xfrm>
            <a:off x="2674938" y="3657600"/>
            <a:ext cx="1052512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Triangle isocèle 17"/>
          <p:cNvSpPr/>
          <p:nvPr/>
        </p:nvSpPr>
        <p:spPr>
          <a:xfrm>
            <a:off x="3559175" y="5256213"/>
            <a:ext cx="1050925" cy="6969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" name="Triangle isocèle 18"/>
          <p:cNvSpPr/>
          <p:nvPr/>
        </p:nvSpPr>
        <p:spPr>
          <a:xfrm>
            <a:off x="6262688" y="5408613"/>
            <a:ext cx="1050925" cy="6969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" name="Triangle isocèle 19"/>
          <p:cNvSpPr/>
          <p:nvPr/>
        </p:nvSpPr>
        <p:spPr>
          <a:xfrm>
            <a:off x="7429500" y="4189413"/>
            <a:ext cx="1050925" cy="6969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" name="Triangle isocèle 20"/>
          <p:cNvSpPr/>
          <p:nvPr/>
        </p:nvSpPr>
        <p:spPr>
          <a:xfrm>
            <a:off x="7104063" y="2532063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Triangle isocèle 21"/>
          <p:cNvSpPr/>
          <p:nvPr/>
        </p:nvSpPr>
        <p:spPr>
          <a:xfrm>
            <a:off x="5176838" y="1835150"/>
            <a:ext cx="1050925" cy="6969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3" name="Triangle isocèle 22"/>
          <p:cNvSpPr/>
          <p:nvPr/>
        </p:nvSpPr>
        <p:spPr>
          <a:xfrm>
            <a:off x="3502025" y="2184400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8773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B46DF-19F8-44ED-98CA-289FCE73252A}" type="slidenum">
              <a:rPr lang="ar-SA"/>
              <a:pPr>
                <a:defRPr/>
              </a:pPr>
              <a:t>52</a:t>
            </a:fld>
            <a:endParaRPr lang="en-US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336550" y="0"/>
            <a:ext cx="3222625" cy="6826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500" b="1" dirty="0" smtClean="0"/>
              <a:t>المدة :  </a:t>
            </a:r>
            <a:r>
              <a:rPr lang="fr-FR" sz="3500" b="1" dirty="0" smtClean="0"/>
              <a:t>10 </a:t>
            </a:r>
            <a:r>
              <a:rPr lang="ar-DZ" sz="3500" b="1" dirty="0" smtClean="0"/>
              <a:t> د</a:t>
            </a:r>
            <a:endParaRPr lang="fr-FR" sz="3500" b="1" dirty="0"/>
          </a:p>
        </p:txBody>
      </p:sp>
      <p:sp>
        <p:nvSpPr>
          <p:cNvPr id="2" name="Rectangle 1"/>
          <p:cNvSpPr/>
          <p:nvPr/>
        </p:nvSpPr>
        <p:spPr>
          <a:xfrm>
            <a:off x="10040938" y="157163"/>
            <a:ext cx="2038350" cy="58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ال</a:t>
            </a:r>
            <a:r>
              <a:rPr lang="ar-DZ" sz="3200" b="1" dirty="0">
                <a:latin typeface="+mn-lt"/>
                <a:cs typeface="+mn-cs"/>
              </a:rPr>
              <a:t>نشــــــــاط 7</a:t>
            </a:r>
            <a:endParaRPr lang="fr-FR" sz="3200" b="1" dirty="0">
              <a:latin typeface="+mn-lt"/>
              <a:cs typeface="+mn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5702300" y="1588"/>
            <a:ext cx="3222625" cy="6826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500" b="1" dirty="0" smtClean="0"/>
              <a:t>هيكلة نشاط التحفيز</a:t>
            </a:r>
            <a:endParaRPr lang="fr-FR" sz="3500" b="1" dirty="0"/>
          </a:p>
        </p:txBody>
      </p:sp>
      <p:sp>
        <p:nvSpPr>
          <p:cNvPr id="4" name="Ellipse 3"/>
          <p:cNvSpPr/>
          <p:nvPr/>
        </p:nvSpPr>
        <p:spPr>
          <a:xfrm>
            <a:off x="2522538" y="955675"/>
            <a:ext cx="6732587" cy="5786438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Triangle isocèle 9"/>
          <p:cNvSpPr/>
          <p:nvPr/>
        </p:nvSpPr>
        <p:spPr>
          <a:xfrm>
            <a:off x="4943475" y="3338513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9" name="Connecteur droit 18"/>
          <p:cNvCxnSpPr/>
          <p:nvPr/>
        </p:nvCxnSpPr>
        <p:spPr>
          <a:xfrm>
            <a:off x="3559175" y="1833563"/>
            <a:ext cx="5026025" cy="3632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3559175" y="1130300"/>
            <a:ext cx="3194050" cy="4670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2522538" y="4094163"/>
            <a:ext cx="67325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riangle isocèle 38"/>
          <p:cNvSpPr/>
          <p:nvPr/>
        </p:nvSpPr>
        <p:spPr>
          <a:xfrm>
            <a:off x="2976563" y="4233863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0" name="Triangle isocèle 39"/>
          <p:cNvSpPr/>
          <p:nvPr/>
        </p:nvSpPr>
        <p:spPr>
          <a:xfrm>
            <a:off x="7874000" y="4152900"/>
            <a:ext cx="1050925" cy="6969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1" name="Triangle isocèle 40"/>
          <p:cNvSpPr/>
          <p:nvPr/>
        </p:nvSpPr>
        <p:spPr>
          <a:xfrm>
            <a:off x="5364163" y="5773738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2" name="Triangle isocèle 41"/>
          <p:cNvSpPr/>
          <p:nvPr/>
        </p:nvSpPr>
        <p:spPr>
          <a:xfrm>
            <a:off x="7167563" y="2608263"/>
            <a:ext cx="1050925" cy="6969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3" name="Triangle isocèle 42"/>
          <p:cNvSpPr/>
          <p:nvPr/>
        </p:nvSpPr>
        <p:spPr>
          <a:xfrm>
            <a:off x="3502025" y="2779713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4" name="Triangle isocèle 43"/>
          <p:cNvSpPr/>
          <p:nvPr/>
        </p:nvSpPr>
        <p:spPr>
          <a:xfrm>
            <a:off x="4838700" y="1485900"/>
            <a:ext cx="1050925" cy="6953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3317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171" name="Text Box 82"/>
          <p:cNvSpPr txBox="1">
            <a:spLocks noChangeArrowheads="1"/>
          </p:cNvSpPr>
          <p:nvPr/>
        </p:nvSpPr>
        <p:spPr bwMode="gray">
          <a:xfrm rot="3925970">
            <a:off x="9852025" y="4306888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7172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7173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7174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sz="2400" b="1">
              <a:latin typeface="Verdana" pitchFamily="34" charset="0"/>
            </a:endParaRPr>
          </a:p>
        </p:txBody>
      </p:sp>
      <p:pic>
        <p:nvPicPr>
          <p:cNvPr id="71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3833813" cy="256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re 1">
            <a:extLst/>
          </p:cNvPr>
          <p:cNvSpPr txBox="1">
            <a:spLocks/>
          </p:cNvSpPr>
          <p:nvPr/>
        </p:nvSpPr>
        <p:spPr>
          <a:xfrm>
            <a:off x="3833813" y="78791"/>
            <a:ext cx="4315619" cy="8255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SA" b="1" dirty="0"/>
              <a:t>ال</a:t>
            </a:r>
            <a:r>
              <a:rPr lang="ar-DZ" b="1" dirty="0" smtClean="0"/>
              <a:t>نشــــــــــــــاط 8</a:t>
            </a:r>
            <a:endParaRPr lang="fr-FR" b="1" dirty="0"/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4829177" y="1078706"/>
            <a:ext cx="41116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  <a:hlinkClick r:id="rId4" action="ppaction://hlinkfile"/>
              </a:rPr>
              <a:t>ورقة </a:t>
            </a:r>
            <a:r>
              <a:rPr lang="ar-DZ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  <a:hlinkClick r:id="rId4" action="ppaction://hlinkfile"/>
              </a:rPr>
              <a:t>العمل</a:t>
            </a:r>
            <a:endParaRPr lang="en-US" sz="2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8820943" y="1566863"/>
            <a:ext cx="3221037" cy="6826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500" b="1" dirty="0" smtClean="0"/>
              <a:t>المدة :  </a:t>
            </a:r>
            <a:r>
              <a:rPr lang="fr-FR" sz="3500" b="1" dirty="0" smtClean="0"/>
              <a:t>10 </a:t>
            </a:r>
            <a:r>
              <a:rPr lang="ar-DZ" sz="3500" b="1" dirty="0" smtClean="0"/>
              <a:t> د</a:t>
            </a:r>
            <a:endParaRPr lang="fr-FR" sz="3500" b="1" dirty="0"/>
          </a:p>
        </p:txBody>
      </p:sp>
      <p:pic>
        <p:nvPicPr>
          <p:cNvPr id="717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8358" r="10878" b="13060"/>
          <a:stretch>
            <a:fillRect/>
          </a:stretch>
        </p:blipFill>
        <p:spPr bwMode="auto">
          <a:xfrm>
            <a:off x="0" y="2573338"/>
            <a:ext cx="12009438" cy="4284662"/>
          </a:xfrm>
          <a:prstGeom prst="rect">
            <a:avLst/>
          </a:prstGeom>
          <a:noFill/>
          <a:ln w="9525">
            <a:solidFill>
              <a:schemeClr val="tx1">
                <a:alpha val="81175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89412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3926" y="3164929"/>
            <a:ext cx="10007600" cy="2967037"/>
          </a:xfrm>
        </p:spPr>
        <p:txBody>
          <a:bodyPr/>
          <a:lstStyle/>
          <a:p>
            <a:pPr algn="r" rtl="1"/>
            <a:r>
              <a:rPr lang="ar-DZ" sz="2400" b="1" dirty="0" smtClean="0"/>
              <a:t>انطلاقا من </a:t>
            </a:r>
            <a:r>
              <a:rPr lang="ar-DZ" sz="2800" b="1" dirty="0" smtClean="0">
                <a:hlinkClick r:id="rId3" action="ppaction://hlinkfile"/>
              </a:rPr>
              <a:t>الفيلم التعليمي</a:t>
            </a:r>
            <a:r>
              <a:rPr lang="ar-DZ" sz="2400" b="1" dirty="0" smtClean="0">
                <a:hlinkClick r:id="rId3" action="ppaction://hlinkfile"/>
              </a:rPr>
              <a:t> </a:t>
            </a:r>
            <a:r>
              <a:rPr lang="ar-DZ" sz="2400" b="1" dirty="0" smtClean="0"/>
              <a:t>المعروض و </a:t>
            </a:r>
            <a:r>
              <a:rPr lang="ar-DZ" sz="2800" b="1" dirty="0" smtClean="0">
                <a:hlinkClick r:id="rId4" action="ppaction://hlinkfile"/>
              </a:rPr>
              <a:t>ورقة العمل رقم 9</a:t>
            </a:r>
            <a:r>
              <a:rPr lang="ar-DZ" sz="2400" b="1" dirty="0" smtClean="0">
                <a:hlinkClick r:id="rId4" action="ppaction://hlinkfile"/>
              </a:rPr>
              <a:t> </a:t>
            </a:r>
            <a:r>
              <a:rPr lang="ar-DZ" sz="2400" b="1" dirty="0" smtClean="0"/>
              <a:t>( ورقة مشاهدة) : </a:t>
            </a:r>
            <a:br>
              <a:rPr lang="ar-DZ" sz="2400" b="1" dirty="0" smtClean="0"/>
            </a:br>
            <a:r>
              <a:rPr lang="ar-DZ" sz="2400" b="1" dirty="0" smtClean="0"/>
              <a:t>التعليمة : </a:t>
            </a:r>
            <a:br>
              <a:rPr lang="ar-DZ" sz="2400" b="1" dirty="0" smtClean="0"/>
            </a:br>
            <a:r>
              <a:rPr lang="ar-DZ" sz="2400" b="1" dirty="0" smtClean="0"/>
              <a:t>- مشاهدة الفيلم 6د</a:t>
            </a:r>
            <a:br>
              <a:rPr lang="ar-DZ" sz="2400" b="1" dirty="0" smtClean="0"/>
            </a:br>
            <a:r>
              <a:rPr lang="ar-DZ" sz="2400" b="1" dirty="0" smtClean="0"/>
              <a:t>- الجزء الأول : كتابة التعاليق الفردية في مدة 5 د</a:t>
            </a:r>
            <a:br>
              <a:rPr lang="ar-DZ" sz="2400" b="1" dirty="0" smtClean="0"/>
            </a:br>
            <a:r>
              <a:rPr lang="ar-DZ" sz="2400" b="1" dirty="0" smtClean="0"/>
              <a:t>- مناقشة التعاليق في الأفواج في مدة 5 د</a:t>
            </a:r>
            <a:br>
              <a:rPr lang="ar-DZ" sz="2400" b="1" dirty="0" smtClean="0"/>
            </a:br>
            <a:r>
              <a:rPr lang="ar-DZ" sz="2400" b="1" dirty="0" smtClean="0"/>
              <a:t>- الجزء 2 : كتابة مراحل إنجاز الفيديو المشاهد ( انطلاقا من ملف برمجية  </a:t>
            </a:r>
            <a:r>
              <a:rPr lang="fr-FR" sz="2400" b="1" dirty="0" smtClean="0"/>
              <a:t>Power Point</a:t>
            </a:r>
            <a:r>
              <a:rPr lang="ar-DZ" sz="2400" b="1" dirty="0" smtClean="0"/>
              <a:t>) 10 د </a:t>
            </a:r>
            <a:br>
              <a:rPr lang="ar-DZ" sz="2400" b="1" dirty="0" smtClean="0"/>
            </a:br>
            <a:r>
              <a:rPr lang="ar-DZ" sz="2400" b="1" dirty="0" smtClean="0"/>
              <a:t>- مناقشة المراحل في الأفواج لمدة 10 د</a:t>
            </a:r>
            <a:br>
              <a:rPr lang="ar-DZ" sz="2400" b="1" dirty="0" smtClean="0"/>
            </a:br>
            <a:r>
              <a:rPr lang="ar-DZ" sz="2400" b="1" dirty="0" smtClean="0"/>
              <a:t>- هيكلة النشاط </a:t>
            </a:r>
            <a:endParaRPr lang="fr-FR" sz="2400" b="1" dirty="0" smtClean="0"/>
          </a:p>
        </p:txBody>
      </p:sp>
      <p:sp>
        <p:nvSpPr>
          <p:cNvPr id="8195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197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8198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8199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8200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45748-F832-4E8C-B32A-883723C4071A}" type="slidenum">
              <a:rPr lang="fr-FR"/>
              <a:pPr>
                <a:defRPr/>
              </a:pPr>
              <a:t>54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1636295" y="188391"/>
            <a:ext cx="8101263" cy="747713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نشــــــــــــــــــــــــــــــــاط </a:t>
            </a:r>
            <a:r>
              <a:rPr lang="ar-DZ" sz="3700" b="1" dirty="0"/>
              <a:t>: </a:t>
            </a:r>
            <a:r>
              <a:rPr lang="ar-DZ" sz="3700" b="1" dirty="0" smtClean="0"/>
              <a:t>9</a:t>
            </a:r>
            <a:endParaRPr lang="fr-FR" sz="3700" b="1" dirty="0"/>
          </a:p>
        </p:txBody>
      </p:sp>
      <p:sp>
        <p:nvSpPr>
          <p:cNvPr id="8203" name="Titre 1"/>
          <p:cNvSpPr txBox="1">
            <a:spLocks/>
          </p:cNvSpPr>
          <p:nvPr/>
        </p:nvSpPr>
        <p:spPr bwMode="auto">
          <a:xfrm>
            <a:off x="10229850" y="1139825"/>
            <a:ext cx="19621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>
              <a:lnSpc>
                <a:spcPct val="90000"/>
              </a:lnSpc>
            </a:pPr>
            <a:r>
              <a:rPr lang="ar-DZ" sz="2400" b="1" dirty="0">
                <a:latin typeface="Calibri Light"/>
                <a:cs typeface="Times New Roman" pitchFamily="18" charset="0"/>
              </a:rPr>
              <a:t>المدة : 40 د</a:t>
            </a:r>
          </a:p>
          <a:p>
            <a:pPr algn="ctr" rtl="1">
              <a:lnSpc>
                <a:spcPct val="90000"/>
              </a:lnSpc>
            </a:pPr>
            <a:r>
              <a:rPr lang="ar-DZ" sz="2400" b="1" dirty="0" smtClean="0">
                <a:latin typeface="Calibri Light"/>
                <a:cs typeface="Times New Roman" pitchFamily="18" charset="0"/>
              </a:rPr>
              <a:t>الإنجاز </a:t>
            </a:r>
            <a:r>
              <a:rPr lang="ar-DZ" sz="2400" b="1" dirty="0">
                <a:latin typeface="Calibri Light"/>
                <a:cs typeface="Times New Roman" pitchFamily="18" charset="0"/>
              </a:rPr>
              <a:t>و </a:t>
            </a:r>
            <a:r>
              <a:rPr lang="ar-DZ" sz="2400" b="1" dirty="0" smtClean="0">
                <a:latin typeface="Calibri Light"/>
                <a:cs typeface="Times New Roman" pitchFamily="18" charset="0"/>
              </a:rPr>
              <a:t>الهيكلة</a:t>
            </a:r>
            <a:endParaRPr lang="fr-FR" sz="2400" b="1" dirty="0">
              <a:latin typeface="Calibri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5510" y="2753902"/>
            <a:ext cx="675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/>
              <a:t>الهدف : إنجاز فيديو انطلاقا </a:t>
            </a:r>
            <a:r>
              <a:rPr lang="ar-DZ" sz="2800" b="1" dirty="0"/>
              <a:t>من </a:t>
            </a:r>
            <a:r>
              <a:rPr lang="ar-DZ" sz="2800" b="1" dirty="0" smtClean="0"/>
              <a:t>برمجية  </a:t>
            </a:r>
            <a:r>
              <a:rPr lang="fr-FR" sz="2800" b="1" dirty="0"/>
              <a:t>Power </a:t>
            </a:r>
            <a:r>
              <a:rPr lang="fr-FR" sz="2800" b="1" dirty="0" smtClean="0"/>
              <a:t>Point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667873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9219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9220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9221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9222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413C3-B843-47F8-8C7F-A3EFD5103BCD}" type="slidenum">
              <a:rPr lang="fr-FR"/>
              <a:pPr>
                <a:defRPr/>
              </a:pPr>
              <a:t>55</a:t>
            </a:fld>
            <a:endParaRPr lang="fr-FR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375776" y="98425"/>
            <a:ext cx="2781300" cy="747713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 smtClean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9</a:t>
            </a:r>
            <a:endParaRPr lang="fr-FR" sz="3700" b="1" dirty="0"/>
          </a:p>
        </p:txBody>
      </p:sp>
      <p:sp>
        <p:nvSpPr>
          <p:cNvPr id="9225" name="Titre 1"/>
          <p:cNvSpPr txBox="1">
            <a:spLocks/>
          </p:cNvSpPr>
          <p:nvPr/>
        </p:nvSpPr>
        <p:spPr bwMode="auto">
          <a:xfrm>
            <a:off x="9375775" y="1512888"/>
            <a:ext cx="27813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>
              <a:lnSpc>
                <a:spcPct val="90000"/>
              </a:lnSpc>
            </a:pPr>
            <a:r>
              <a:rPr lang="ar-DZ" sz="3200" b="1" dirty="0">
                <a:latin typeface="Calibri Light"/>
                <a:cs typeface="Times New Roman" pitchFamily="18" charset="0"/>
              </a:rPr>
              <a:t>أولا : </a:t>
            </a:r>
            <a:r>
              <a:rPr lang="ar-DZ" sz="3200" b="1" dirty="0">
                <a:latin typeface="Calibri Light"/>
                <a:cs typeface="Times New Roman" pitchFamily="18" charset="0"/>
                <a:hlinkClick r:id="rId3" action="ppaction://hlinkpres?slideindex=1&amp;slidetitle="/>
              </a:rPr>
              <a:t>إنشاء ملف </a:t>
            </a:r>
            <a:r>
              <a:rPr lang="fr-FR" sz="3200" b="1" dirty="0">
                <a:latin typeface="Calibri Light"/>
                <a:hlinkClick r:id="rId3" action="ppaction://hlinkpres?slideindex=1&amp;slidetitle="/>
              </a:rPr>
              <a:t>Power Point</a:t>
            </a:r>
            <a:endParaRPr lang="fr-FR" sz="3200" b="1" dirty="0">
              <a:latin typeface="Calibri Light"/>
            </a:endParaRPr>
          </a:p>
          <a:p>
            <a:pPr algn="ctr" rtl="1">
              <a:lnSpc>
                <a:spcPct val="90000"/>
              </a:lnSpc>
            </a:pPr>
            <a:endParaRPr lang="fr-FR" sz="3200" b="1" dirty="0">
              <a:latin typeface="Calibri Light"/>
            </a:endParaRPr>
          </a:p>
          <a:p>
            <a:pPr algn="ctr" rtl="1">
              <a:lnSpc>
                <a:spcPct val="90000"/>
              </a:lnSpc>
            </a:pPr>
            <a:r>
              <a:rPr lang="ar-DZ" sz="3200" b="1" dirty="0">
                <a:latin typeface="Calibri Light"/>
                <a:cs typeface="Times New Roman" pitchFamily="18" charset="0"/>
              </a:rPr>
              <a:t>ثانيا : المزج بين الصور و الكتابة</a:t>
            </a:r>
            <a:endParaRPr lang="fr-FR" sz="3200" b="1" dirty="0">
              <a:latin typeface="Calibri Light"/>
            </a:endParaRPr>
          </a:p>
        </p:txBody>
      </p:sp>
      <p:pic>
        <p:nvPicPr>
          <p:cNvPr id="9226" name="Picture 2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57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921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10243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0244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0245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0246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F88B37-87BF-455C-9A76-2DD09E659CC7}" type="slidenum">
              <a:rPr lang="fr-FR"/>
              <a:pPr>
                <a:defRPr/>
              </a:pPr>
              <a:t>56</a:t>
            </a:fld>
            <a:endParaRPr lang="fr-FR"/>
          </a:p>
        </p:txBody>
      </p:sp>
      <p:pic>
        <p:nvPicPr>
          <p:cNvPr id="102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3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0" name="Rectangle 1"/>
          <p:cNvSpPr>
            <a:spLocks noChangeArrowheads="1"/>
          </p:cNvSpPr>
          <p:nvPr/>
        </p:nvSpPr>
        <p:spPr bwMode="auto">
          <a:xfrm>
            <a:off x="9963150" y="2247900"/>
            <a:ext cx="2133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b="1"/>
              <a:t>ثالثا : </a:t>
            </a:r>
          </a:p>
          <a:p>
            <a:pPr algn="r" rtl="1"/>
            <a:r>
              <a:rPr lang="ar-DZ" b="1"/>
              <a:t>اختيار تحريك العناصر في الشفافيات</a:t>
            </a:r>
            <a:endParaRPr lang="fr-FR" b="1"/>
          </a:p>
        </p:txBody>
      </p:sp>
      <p:cxnSp>
        <p:nvCxnSpPr>
          <p:cNvPr id="5" name="Connecteur en arc 4"/>
          <p:cNvCxnSpPr/>
          <p:nvPr/>
        </p:nvCxnSpPr>
        <p:spPr>
          <a:xfrm rot="10800000">
            <a:off x="6142038" y="471488"/>
            <a:ext cx="4216400" cy="1930400"/>
          </a:xfrm>
          <a:prstGeom prst="curvedConnector3">
            <a:avLst>
              <a:gd name="adj1" fmla="val -161"/>
            </a:avLst>
          </a:prstGeom>
          <a:ln w="2857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en arc 23"/>
          <p:cNvCxnSpPr/>
          <p:nvPr/>
        </p:nvCxnSpPr>
        <p:spPr>
          <a:xfrm rot="10800000">
            <a:off x="2873375" y="1282700"/>
            <a:ext cx="7335838" cy="1611313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itre 1"/>
          <p:cNvSpPr txBox="1">
            <a:spLocks/>
          </p:cNvSpPr>
          <p:nvPr/>
        </p:nvSpPr>
        <p:spPr>
          <a:xfrm>
            <a:off x="9963150" y="98425"/>
            <a:ext cx="2193926" cy="747713"/>
          </a:xfrm>
          <a:prstGeom prst="rect">
            <a:avLst/>
          </a:prstGeom>
          <a:noFill/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 smtClean="0"/>
              <a:t>هيكلة </a:t>
            </a:r>
          </a:p>
          <a:p>
            <a:pPr algn="ctr" rtl="1" fontAlgn="auto">
              <a:spcAft>
                <a:spcPts val="0"/>
              </a:spcAft>
              <a:defRPr/>
            </a:pPr>
            <a:r>
              <a:rPr lang="ar-SA" sz="3700" b="1" dirty="0" smtClean="0"/>
              <a:t>ال</a:t>
            </a:r>
            <a:r>
              <a:rPr lang="ar-DZ" sz="3700" b="1" dirty="0" smtClean="0"/>
              <a:t>نشـــــاط 9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248193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11267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1268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1269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1270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CAAF8F-092C-4A55-9095-B2F88EC22068}" type="slidenum">
              <a:rPr lang="fr-FR"/>
              <a:pPr>
                <a:defRPr/>
              </a:pPr>
              <a:t>57</a:t>
            </a:fld>
            <a:endParaRPr lang="fr-FR"/>
          </a:p>
        </p:txBody>
      </p:sp>
      <p:sp>
        <p:nvSpPr>
          <p:cNvPr id="11273" name="Rectangle 1"/>
          <p:cNvSpPr>
            <a:spLocks noChangeArrowheads="1"/>
          </p:cNvSpPr>
          <p:nvPr/>
        </p:nvSpPr>
        <p:spPr bwMode="auto">
          <a:xfrm>
            <a:off x="9307513" y="2247900"/>
            <a:ext cx="278923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 rtl="1"/>
            <a:r>
              <a:rPr lang="ar-DZ" sz="2000" b="1"/>
              <a:t>رابعا: </a:t>
            </a:r>
          </a:p>
          <a:p>
            <a:pPr algn="r" rtl="1"/>
            <a:r>
              <a:rPr lang="ar-DZ" sz="2000" b="1"/>
              <a:t>تحويل  ملف </a:t>
            </a:r>
            <a:r>
              <a:rPr lang="fr-FR" sz="2000" b="1"/>
              <a:t>power point </a:t>
            </a:r>
          </a:p>
          <a:p>
            <a:pPr algn="r" rtl="1"/>
            <a:r>
              <a:rPr lang="ar-DZ" sz="2000" b="1"/>
              <a:t>إلى فيلم</a:t>
            </a:r>
          </a:p>
          <a:p>
            <a:pPr algn="r" rtl="1"/>
            <a:r>
              <a:rPr lang="ar-DZ" sz="2000" b="1"/>
              <a:t>بالضغط على : الحفظ و الإرسال</a:t>
            </a:r>
          </a:p>
          <a:p>
            <a:pPr algn="r" rtl="1"/>
            <a:r>
              <a:rPr lang="ar-DZ" sz="2000" b="1"/>
              <a:t>ثم الضغط على إنشاء فيديو</a:t>
            </a:r>
            <a:endParaRPr lang="fr-FR" sz="2000" b="1"/>
          </a:p>
        </p:txBody>
      </p:sp>
      <p:pic>
        <p:nvPicPr>
          <p:cNvPr id="11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12700"/>
            <a:ext cx="9286875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lèche angle droit à deux pointes 5"/>
          <p:cNvSpPr/>
          <p:nvPr/>
        </p:nvSpPr>
        <p:spPr>
          <a:xfrm rot="5400000">
            <a:off x="144463" y="3997325"/>
            <a:ext cx="1701800" cy="1111250"/>
          </a:xfrm>
          <a:prstGeom prst="leftUpArrow">
            <a:avLst>
              <a:gd name="adj1" fmla="val 26757"/>
              <a:gd name="adj2" fmla="val 20361"/>
              <a:gd name="adj3" fmla="val 25000"/>
            </a:avLst>
          </a:prstGeom>
          <a:noFill/>
          <a:ln>
            <a:solidFill>
              <a:srgbClr val="FF0000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0" name="Flèche angle droit à deux pointes 9"/>
          <p:cNvSpPr/>
          <p:nvPr/>
        </p:nvSpPr>
        <p:spPr>
          <a:xfrm>
            <a:off x="3041650" y="3998913"/>
            <a:ext cx="8335963" cy="1387475"/>
          </a:xfrm>
          <a:prstGeom prst="leftUpArrow">
            <a:avLst>
              <a:gd name="adj1" fmla="val 14910"/>
              <a:gd name="adj2" fmla="val 23400"/>
              <a:gd name="adj3" fmla="val 25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9307513" y="51009"/>
            <a:ext cx="2781300" cy="747713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 smtClean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9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1246033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6"/>
          <p:cNvSpPr txBox="1">
            <a:spLocks noChangeArrowheads="1"/>
          </p:cNvSpPr>
          <p:nvPr/>
        </p:nvSpPr>
        <p:spPr bwMode="gray">
          <a:xfrm rot="3925970">
            <a:off x="1885950" y="4111626"/>
            <a:ext cx="1158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000" b="1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12291" name="Text Box 84"/>
          <p:cNvSpPr txBox="1">
            <a:spLocks noChangeArrowheads="1"/>
          </p:cNvSpPr>
          <p:nvPr/>
        </p:nvSpPr>
        <p:spPr bwMode="gray">
          <a:xfrm>
            <a:off x="9953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2292" name="Text Box 85"/>
          <p:cNvSpPr txBox="1">
            <a:spLocks noChangeArrowheads="1"/>
          </p:cNvSpPr>
          <p:nvPr/>
        </p:nvSpPr>
        <p:spPr bwMode="gray">
          <a:xfrm>
            <a:off x="36496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2293" name="Text Box 86"/>
          <p:cNvSpPr txBox="1">
            <a:spLocks noChangeArrowheads="1"/>
          </p:cNvSpPr>
          <p:nvPr/>
        </p:nvSpPr>
        <p:spPr bwMode="gray">
          <a:xfrm>
            <a:off x="6291263" y="15557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2294" name="Text Box 87"/>
          <p:cNvSpPr txBox="1">
            <a:spLocks noChangeArrowheads="1"/>
          </p:cNvSpPr>
          <p:nvPr/>
        </p:nvSpPr>
        <p:spPr bwMode="gray">
          <a:xfrm>
            <a:off x="8940800" y="1512888"/>
            <a:ext cx="1841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sz="2400" b="1">
              <a:latin typeface="Verdana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73D86D-32B7-4D39-BA6F-8FE7EF7D39E1}" type="slidenum">
              <a:rPr lang="fr-FR"/>
              <a:pPr>
                <a:defRPr/>
              </a:pPr>
              <a:t>58</a:t>
            </a:fld>
            <a:endParaRPr lang="fr-FR"/>
          </a:p>
        </p:txBody>
      </p:sp>
      <p:sp>
        <p:nvSpPr>
          <p:cNvPr id="12297" name="Rectangle 1"/>
          <p:cNvSpPr>
            <a:spLocks noChangeArrowheads="1"/>
          </p:cNvSpPr>
          <p:nvPr/>
        </p:nvSpPr>
        <p:spPr bwMode="auto">
          <a:xfrm>
            <a:off x="9618663" y="2247900"/>
            <a:ext cx="25463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 rtl="1"/>
            <a:r>
              <a:rPr lang="ar-DZ" sz="2000" b="1"/>
              <a:t>خامسا: </a:t>
            </a:r>
          </a:p>
          <a:p>
            <a:pPr algn="r" rtl="1"/>
            <a:r>
              <a:rPr lang="ar-DZ" sz="2000" b="1"/>
              <a:t>حفظ الملف إلى فيلم</a:t>
            </a:r>
          </a:p>
          <a:p>
            <a:pPr algn="r" rtl="1"/>
            <a:r>
              <a:rPr lang="ar-DZ" sz="2000" b="1"/>
              <a:t>بالضغط على : الحفظ </a:t>
            </a:r>
          </a:p>
          <a:p>
            <a:pPr algn="r" rtl="1"/>
            <a:r>
              <a:rPr lang="ar-DZ" sz="2000" b="1"/>
              <a:t>ثم الضغط على إنشاء فيديو</a:t>
            </a:r>
          </a:p>
          <a:p>
            <a:pPr algn="r" rtl="1"/>
            <a:r>
              <a:rPr lang="ar-DZ" sz="2000" b="1"/>
              <a:t>و انتظار الزمن الكافي لعملية</a:t>
            </a:r>
          </a:p>
          <a:p>
            <a:pPr algn="r" rtl="1"/>
            <a:r>
              <a:rPr lang="ar-DZ" sz="2000" b="1"/>
              <a:t>التحويل</a:t>
            </a:r>
            <a:endParaRPr lang="fr-FR" sz="2000" b="1"/>
          </a:p>
        </p:txBody>
      </p:sp>
      <p:pic>
        <p:nvPicPr>
          <p:cNvPr id="122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8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"/>
          <p:cNvSpPr txBox="1">
            <a:spLocks/>
          </p:cNvSpPr>
          <p:nvPr/>
        </p:nvSpPr>
        <p:spPr>
          <a:xfrm>
            <a:off x="9263481" y="164516"/>
            <a:ext cx="2781300" cy="747713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 smtClean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9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6373661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3288632" y="179973"/>
            <a:ext cx="6320589" cy="747713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نشـــــــــــــــــــــــــاط 10 : </a:t>
            </a:r>
            <a:endParaRPr lang="fr-FR" sz="3700" b="1" dirty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756108" y="1536449"/>
            <a:ext cx="94853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rtl="1"/>
            <a:r>
              <a:rPr lang="ar-DZ" sz="3600" b="1" dirty="0" smtClean="0"/>
              <a:t>الهدف : توظيف </a:t>
            </a:r>
            <a:r>
              <a:rPr lang="ar-DZ" sz="3600" b="1" dirty="0"/>
              <a:t>تحريك الأجسام في برمجية </a:t>
            </a:r>
            <a:r>
              <a:rPr lang="fr-FR" sz="3600" b="1" dirty="0"/>
              <a:t>Power Point</a:t>
            </a:r>
            <a:r>
              <a:rPr lang="ar-DZ" sz="3600" b="1" dirty="0"/>
              <a:t>   </a:t>
            </a:r>
            <a:endParaRPr lang="fr-FR" sz="3600" b="1" dirty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" y="2176463"/>
            <a:ext cx="10007600" cy="3465512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sz="3600" b="1" dirty="0" smtClean="0"/>
              <a:t>التعليمة : انطلاقا من </a:t>
            </a:r>
            <a:r>
              <a:rPr lang="ar-DZ" sz="3600" b="1" dirty="0" smtClean="0">
                <a:hlinkClick r:id="rId3" action="ppaction://hlinkfile"/>
              </a:rPr>
              <a:t>الفيلم التعليمي </a:t>
            </a:r>
            <a:r>
              <a:rPr lang="ar-DZ" sz="3600" b="1" dirty="0" smtClean="0"/>
              <a:t>المعروض </a:t>
            </a:r>
            <a:br>
              <a:rPr lang="ar-DZ" sz="3600" b="1" dirty="0" smtClean="0"/>
            </a:br>
            <a:r>
              <a:rPr lang="ar-DZ" sz="3600" b="1" dirty="0" smtClean="0"/>
              <a:t>و </a:t>
            </a:r>
            <a:r>
              <a:rPr lang="ar-DZ" sz="3600" b="1" dirty="0" smtClean="0">
                <a:hlinkClick r:id="rId4" action="ppaction://hlinkfile"/>
              </a:rPr>
              <a:t>ورقة العمل رقم 10  </a:t>
            </a:r>
            <a:r>
              <a:rPr lang="ar-DZ" sz="3600" b="1" dirty="0" smtClean="0"/>
              <a:t>( ورقة مشاهدة) : </a:t>
            </a:r>
            <a:br>
              <a:rPr lang="ar-DZ" sz="3600" b="1" dirty="0" smtClean="0"/>
            </a:br>
            <a:r>
              <a:rPr lang="ar-DZ" sz="3600" b="1" dirty="0" smtClean="0"/>
              <a:t>- مشاهدة الفيلم</a:t>
            </a:r>
            <a:r>
              <a:rPr lang="fr-FR" sz="3600" b="1" dirty="0" smtClean="0"/>
              <a:t>  </a:t>
            </a:r>
            <a:r>
              <a:rPr lang="ar-DZ" sz="3600" b="1" dirty="0" smtClean="0"/>
              <a:t>للمرة الأولى – 6 د –</a:t>
            </a:r>
            <a:br>
              <a:rPr lang="ar-DZ" sz="3600" b="1" dirty="0" smtClean="0"/>
            </a:br>
            <a:r>
              <a:rPr lang="ar-DZ" sz="3600" b="1" dirty="0" smtClean="0"/>
              <a:t>- إعادة المشاهدة للمرة الثانية – 6 د –</a:t>
            </a:r>
            <a:r>
              <a:rPr lang="fr-FR" sz="3600" b="1" dirty="0" smtClean="0"/>
              <a:t/>
            </a:r>
            <a:br>
              <a:rPr lang="fr-FR" sz="3600" b="1" dirty="0" smtClean="0"/>
            </a:br>
            <a:r>
              <a:rPr lang="ar-DZ" sz="3600" b="1" dirty="0" smtClean="0"/>
              <a:t>- استعمال ورقة مشاهدة الفيديو – 8 د –</a:t>
            </a:r>
            <a:br>
              <a:rPr lang="ar-DZ" sz="3600" b="1" dirty="0" smtClean="0"/>
            </a:br>
            <a:r>
              <a:rPr lang="ar-DZ" sz="3600" b="1" dirty="0" smtClean="0"/>
              <a:t>- مناقشة التعاليق في الأفواج في مدة 5 د</a:t>
            </a:r>
            <a:br>
              <a:rPr lang="ar-DZ" sz="3600" b="1" dirty="0" smtClean="0"/>
            </a:br>
            <a:r>
              <a:rPr lang="ar-DZ" sz="3600" b="1" dirty="0" smtClean="0"/>
              <a:t>- هيكلة النشاط 5 د</a:t>
            </a:r>
            <a:endParaRPr lang="fr-FR" sz="3600" b="1" dirty="0" smtClean="0"/>
          </a:p>
        </p:txBody>
      </p:sp>
      <p:sp>
        <p:nvSpPr>
          <p:cNvPr id="13317" name="Titre 1"/>
          <p:cNvSpPr txBox="1">
            <a:spLocks/>
          </p:cNvSpPr>
          <p:nvPr/>
        </p:nvSpPr>
        <p:spPr bwMode="auto">
          <a:xfrm>
            <a:off x="10229850" y="2176463"/>
            <a:ext cx="1962150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>
              <a:lnSpc>
                <a:spcPct val="90000"/>
              </a:lnSpc>
            </a:pPr>
            <a:r>
              <a:rPr lang="ar-DZ" sz="2400" b="1">
                <a:latin typeface="Calibri Light"/>
                <a:cs typeface="Times New Roman" pitchFamily="18" charset="0"/>
              </a:rPr>
              <a:t>الإنجاز و الهيكلة 30 د </a:t>
            </a:r>
            <a:endParaRPr lang="fr-FR" sz="2400" b="1"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275966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="" xmlns:a16="http://schemas.microsoft.com/office/drawing/2014/main" id="{BEBF9BDA-910C-40F1-8A5B-B14A69D39B1C}"/>
              </a:ext>
            </a:extLst>
          </p:cNvPr>
          <p:cNvSpPr txBox="1">
            <a:spLocks/>
          </p:cNvSpPr>
          <p:nvPr/>
        </p:nvSpPr>
        <p:spPr>
          <a:xfrm>
            <a:off x="3914275" y="0"/>
            <a:ext cx="4239126" cy="8348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SA" sz="4000" b="1" dirty="0"/>
              <a:t>ال</a:t>
            </a:r>
            <a:r>
              <a:rPr lang="ar-DZ" sz="4000" b="1" dirty="0" smtClean="0"/>
              <a:t>نشــــــــــــاط أ:</a:t>
            </a:r>
            <a:endParaRPr lang="fr-FR" sz="40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1889645" y="1202861"/>
            <a:ext cx="7493878" cy="82731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2800" b="1" dirty="0" smtClean="0"/>
              <a:t>الهدف: إدماج  برنامج إكسال في العملية التعليمية التعلمية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9538138" y="1605113"/>
            <a:ext cx="2427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>
                <a:hlinkClick r:id="rId3" action="ppaction://hlinkfile"/>
              </a:rPr>
              <a:t>ورقة </a:t>
            </a:r>
            <a:r>
              <a:rPr lang="ar-DZ" sz="2800" b="1" dirty="0" smtClean="0">
                <a:hlinkClick r:id="rId3" action="ppaction://hlinkfile"/>
              </a:rPr>
              <a:t>العمل</a:t>
            </a:r>
            <a:endParaRPr lang="fr-FR" sz="2800" b="1" dirty="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9758903" y="5142122"/>
            <a:ext cx="2286000" cy="9512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2800" b="1" dirty="0"/>
              <a:t>المدة : 30 د</a:t>
            </a:r>
            <a:endParaRPr lang="fr-FR" sz="2800" b="1" dirty="0"/>
          </a:p>
          <a:p>
            <a:pPr algn="ctr" rtl="1"/>
            <a:r>
              <a:rPr lang="ar-DZ" sz="2800" b="1" dirty="0" smtClean="0"/>
              <a:t>الإنجاز و الهيكلة</a:t>
            </a:r>
            <a:endParaRPr lang="fr-FR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0" t="44876" r="23280" b="20043"/>
          <a:stretch/>
        </p:blipFill>
        <p:spPr bwMode="auto">
          <a:xfrm>
            <a:off x="189186" y="2030175"/>
            <a:ext cx="8939047" cy="469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9128233" y="2556829"/>
            <a:ext cx="1375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/>
              <a:t>التعليمة : </a:t>
            </a:r>
            <a:endParaRPr lang="en-US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8967537" y="3224463"/>
            <a:ext cx="2998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الاستراتيجية : عمل تعاوني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9297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9143999" y="1796924"/>
            <a:ext cx="298450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rtl="1"/>
            <a:r>
              <a:rPr lang="ar-DZ" sz="2800" b="1" dirty="0"/>
              <a:t>توظيف</a:t>
            </a:r>
            <a:r>
              <a:rPr lang="ar-DZ" sz="3200" b="1" dirty="0"/>
              <a:t> تحريك </a:t>
            </a:r>
            <a:endParaRPr lang="ar-DZ" sz="3200" b="1" dirty="0" smtClean="0"/>
          </a:p>
          <a:p>
            <a:pPr algn="ctr" rtl="1"/>
            <a:r>
              <a:rPr lang="ar-DZ" sz="3200" b="1" dirty="0" smtClean="0"/>
              <a:t>الأجسام </a:t>
            </a:r>
            <a:r>
              <a:rPr lang="ar-DZ" sz="3200" b="1" dirty="0"/>
              <a:t>في برمجية </a:t>
            </a:r>
            <a:r>
              <a:rPr lang="fr-FR" sz="3200" b="1" dirty="0"/>
              <a:t>Power Point</a:t>
            </a:r>
            <a:r>
              <a:rPr lang="ar-DZ" sz="3200" b="1" dirty="0"/>
              <a:t>   </a:t>
            </a:r>
            <a:endParaRPr lang="fr-FR" sz="3200" b="1" dirty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7261"/>
            <a:ext cx="8935453" cy="604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9304421" y="3388530"/>
            <a:ext cx="2727826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 rtl="1"/>
            <a:r>
              <a:rPr lang="ar-DZ" sz="2800" b="1" dirty="0"/>
              <a:t>- 1/- فتح شفافية واختيار لون الخلفية    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431328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8820150" y="2065338"/>
            <a:ext cx="32813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800" b="1"/>
              <a:t>- 2/- إدراج شكل هندسي و تلوينه بما يناسب الأذواق.    </a:t>
            </a:r>
            <a:endParaRPr lang="fr-FR" sz="2800" b="1"/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988"/>
            <a:ext cx="8820150" cy="619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21767997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8"/>
          <p:cNvSpPr>
            <a:spLocks noChangeArrowheads="1"/>
          </p:cNvSpPr>
          <p:nvPr/>
        </p:nvSpPr>
        <p:spPr bwMode="auto">
          <a:xfrm>
            <a:off x="8820150" y="2065338"/>
            <a:ext cx="32813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800" b="1"/>
              <a:t>- 3/- اختيار شكل المؤثرات على الشكل الهندسي.    </a:t>
            </a:r>
            <a:endParaRPr lang="fr-FR" sz="2800" b="1"/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988"/>
            <a:ext cx="8980488" cy="619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23867149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8820150" y="2065338"/>
            <a:ext cx="32813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800" b="1"/>
              <a:t>- 4/- ضبط إعدادات الأبعاد الثلاثة لإتمام الشكل الهندسي.    </a:t>
            </a:r>
            <a:endParaRPr lang="fr-FR" sz="2800" b="1"/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988"/>
            <a:ext cx="7793038" cy="619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42168383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9648825" y="2065338"/>
            <a:ext cx="24526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800" b="1"/>
              <a:t>- 5/- اختيار نوعية حركة الكرة بالضغط على أيقونة إضافة مؤثرات.    </a:t>
            </a:r>
            <a:endParaRPr lang="fr-FR" sz="2800" b="1"/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/>
          <a:stretch>
            <a:fillRect/>
          </a:stretch>
        </p:blipFill>
        <p:spPr bwMode="auto">
          <a:xfrm>
            <a:off x="0" y="785813"/>
            <a:ext cx="9431338" cy="600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32731871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9648825" y="4840620"/>
            <a:ext cx="24526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2800" b="1" dirty="0"/>
              <a:t>- 6/- تحديد مسار الكرة بالضغط على أيقونة التحريك .    </a:t>
            </a:r>
            <a:endParaRPr lang="fr-FR" sz="2800" b="1" dirty="0"/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1038"/>
            <a:ext cx="9771063" cy="617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160041" y="3144458"/>
            <a:ext cx="298450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 rtl="1"/>
            <a:r>
              <a:rPr lang="ar-DZ" sz="2800" b="1" dirty="0"/>
              <a:t>توظيف</a:t>
            </a:r>
            <a:r>
              <a:rPr lang="ar-DZ" sz="3200" b="1" dirty="0"/>
              <a:t> تحريك </a:t>
            </a:r>
            <a:endParaRPr lang="ar-DZ" sz="3200" b="1" dirty="0" smtClean="0"/>
          </a:p>
          <a:p>
            <a:pPr algn="r" rtl="1"/>
            <a:r>
              <a:rPr lang="ar-DZ" sz="3200" b="1" dirty="0" smtClean="0"/>
              <a:t>الأجسام </a:t>
            </a:r>
            <a:r>
              <a:rPr lang="ar-DZ" sz="3200" b="1" dirty="0"/>
              <a:t>في برمجية </a:t>
            </a:r>
            <a:r>
              <a:rPr lang="fr-FR" sz="3200" b="1" dirty="0"/>
              <a:t>Power Point</a:t>
            </a:r>
            <a:r>
              <a:rPr lang="ar-DZ" sz="3200" b="1" dirty="0"/>
              <a:t>   </a:t>
            </a:r>
            <a:endParaRPr lang="fr-FR" sz="3200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</p:spTree>
    <p:extLst>
      <p:ext uri="{BB962C8B-B14F-4D97-AF65-F5344CB8AC3E}">
        <p14:creationId xmlns:p14="http://schemas.microsoft.com/office/powerpoint/2010/main" val="20622158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7046913" y="1860551"/>
            <a:ext cx="51450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 rtl="1"/>
            <a:r>
              <a:rPr lang="ar-DZ" sz="2800" b="1" dirty="0"/>
              <a:t>- 7/- الحصول على الشكل النهائي للشفافية.    </a:t>
            </a:r>
            <a:endParaRPr lang="fr-FR" sz="2800" b="1" dirty="0"/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988"/>
            <a:ext cx="3289300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81200"/>
            <a:ext cx="3187700" cy="284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13" y="3795713"/>
            <a:ext cx="4076700" cy="293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8" name="ZoneTexte 1"/>
          <p:cNvSpPr txBox="1">
            <a:spLocks noChangeArrowheads="1"/>
          </p:cNvSpPr>
          <p:nvPr/>
        </p:nvSpPr>
        <p:spPr bwMode="auto">
          <a:xfrm>
            <a:off x="519113" y="2197100"/>
            <a:ext cx="573087" cy="5842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/>
            <a:r>
              <a:rPr lang="ar-DZ" sz="3200" b="1">
                <a:solidFill>
                  <a:schemeClr val="bg1"/>
                </a:solidFill>
              </a:rPr>
              <a:t>1</a:t>
            </a:r>
            <a:endParaRPr lang="fr-FR" sz="3200" b="1">
              <a:solidFill>
                <a:schemeClr val="bg1"/>
              </a:solidFill>
            </a:endParaRPr>
          </a:p>
        </p:txBody>
      </p:sp>
      <p:sp>
        <p:nvSpPr>
          <p:cNvPr id="20489" name="ZoneTexte 9"/>
          <p:cNvSpPr txBox="1">
            <a:spLocks noChangeArrowheads="1"/>
          </p:cNvSpPr>
          <p:nvPr/>
        </p:nvSpPr>
        <p:spPr bwMode="auto">
          <a:xfrm>
            <a:off x="3916363" y="3795713"/>
            <a:ext cx="573087" cy="585787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/>
            <a:r>
              <a:rPr lang="ar-DZ" sz="3200" b="1">
                <a:solidFill>
                  <a:schemeClr val="bg1"/>
                </a:solidFill>
              </a:rPr>
              <a:t>2</a:t>
            </a:r>
            <a:endParaRPr lang="fr-FR" sz="3200" b="1">
              <a:solidFill>
                <a:schemeClr val="bg1"/>
              </a:solidFill>
            </a:endParaRPr>
          </a:p>
        </p:txBody>
      </p:sp>
      <p:sp>
        <p:nvSpPr>
          <p:cNvPr id="20490" name="ZoneTexte 10"/>
          <p:cNvSpPr txBox="1">
            <a:spLocks noChangeArrowheads="1"/>
          </p:cNvSpPr>
          <p:nvPr/>
        </p:nvSpPr>
        <p:spPr bwMode="auto">
          <a:xfrm>
            <a:off x="7415213" y="5503863"/>
            <a:ext cx="573087" cy="585787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/>
            <a:r>
              <a:rPr lang="ar-DZ" sz="3200" b="1">
                <a:solidFill>
                  <a:schemeClr val="bg1"/>
                </a:solidFill>
              </a:rPr>
              <a:t>3</a:t>
            </a:r>
            <a:endParaRPr lang="fr-FR" sz="3200" b="1">
              <a:solidFill>
                <a:schemeClr val="bg1"/>
              </a:solidFill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229852" y="98426"/>
            <a:ext cx="7684837" cy="577850"/>
          </a:xfrm>
          <a:prstGeom prst="rect">
            <a:avLst/>
          </a:prstGeom>
          <a:noFill/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7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10 </a:t>
            </a:r>
            <a:endParaRPr lang="fr-FR" sz="3700" b="1" dirty="0"/>
          </a:p>
        </p:txBody>
      </p:sp>
      <p:sp>
        <p:nvSpPr>
          <p:cNvPr id="2" name="Rectangle 1"/>
          <p:cNvSpPr/>
          <p:nvPr/>
        </p:nvSpPr>
        <p:spPr>
          <a:xfrm>
            <a:off x="4074695" y="723692"/>
            <a:ext cx="7048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b="1" dirty="0"/>
              <a:t>توظيف</a:t>
            </a:r>
            <a:r>
              <a:rPr lang="ar-DZ" sz="2800" b="1" dirty="0"/>
              <a:t> تحريك </a:t>
            </a:r>
            <a:r>
              <a:rPr lang="ar-DZ" sz="2800" b="1" dirty="0" smtClean="0"/>
              <a:t>الأجسام </a:t>
            </a:r>
            <a:r>
              <a:rPr lang="ar-DZ" sz="2800" b="1" dirty="0"/>
              <a:t>في برمجية </a:t>
            </a:r>
            <a:r>
              <a:rPr lang="fr-FR" sz="2800" b="1" dirty="0"/>
              <a:t>Power Point</a:t>
            </a:r>
            <a:r>
              <a:rPr lang="ar-DZ" sz="2800" b="1" dirty="0"/>
              <a:t>   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53073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3535363" y="200024"/>
            <a:ext cx="5977606" cy="747713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نشـــــــــــــــــــــــــاط </a:t>
            </a:r>
            <a:r>
              <a:rPr lang="fr-FR" sz="3700" b="1" dirty="0" smtClean="0"/>
              <a:t>11</a:t>
            </a:r>
            <a:r>
              <a:rPr lang="ar-DZ" sz="3700" b="1" dirty="0" smtClean="0"/>
              <a:t>: </a:t>
            </a:r>
            <a:endParaRPr lang="fr-FR" sz="3700" b="1" dirty="0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536700" y="1057275"/>
            <a:ext cx="86391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DZ" sz="3600" b="1" dirty="0" smtClean="0"/>
              <a:t>الهدف : تمكين المتدربين من آليات </a:t>
            </a:r>
            <a:r>
              <a:rPr lang="ar-DZ" sz="3600" b="1" dirty="0">
                <a:latin typeface="+mj-lt"/>
                <a:ea typeface="+mj-ea"/>
                <a:cs typeface="+mj-cs"/>
              </a:rPr>
              <a:t>استخدام</a:t>
            </a:r>
            <a:r>
              <a:rPr lang="ar-DZ" sz="3600" b="1" dirty="0"/>
              <a:t> برمجية </a:t>
            </a:r>
            <a:r>
              <a:rPr lang="fr-FR" sz="3600" b="1" dirty="0"/>
              <a:t>Power Point</a:t>
            </a:r>
            <a:r>
              <a:rPr lang="ar-DZ" sz="3600" b="1" dirty="0"/>
              <a:t> </a:t>
            </a:r>
            <a:r>
              <a:rPr lang="ar-DZ" sz="3600" b="1" dirty="0" smtClean="0"/>
              <a:t> في </a:t>
            </a:r>
            <a:r>
              <a:rPr lang="ar-DZ" sz="3600" b="1" dirty="0"/>
              <a:t>العملية التعليمية - التعلمية </a:t>
            </a:r>
            <a:endParaRPr lang="fr-FR" sz="3600" b="1" dirty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367142"/>
            <a:ext cx="10244138" cy="3465512"/>
          </a:xfrm>
        </p:spPr>
        <p:txBody>
          <a:bodyPr/>
          <a:lstStyle/>
          <a:p>
            <a:pPr algn="r" rtl="1"/>
            <a:r>
              <a:rPr lang="ar-DZ" sz="3600" b="1" dirty="0" smtClean="0"/>
              <a:t> السند : </a:t>
            </a:r>
            <a:r>
              <a:rPr lang="ar-DZ" sz="3600" b="1" dirty="0" smtClean="0">
                <a:hlinkClick r:id="rId3" action="ppaction://hlinkfile"/>
              </a:rPr>
              <a:t>ورقة العمل رقم 11</a:t>
            </a:r>
            <a:r>
              <a:rPr lang="fr-FR" sz="3600" b="1" dirty="0" smtClean="0">
                <a:hlinkClick r:id="rId4" action="ppaction://hlinkfile"/>
              </a:rPr>
              <a:t> </a:t>
            </a:r>
            <a:r>
              <a:rPr lang="ar-DZ" sz="3600" b="1" dirty="0" smtClean="0">
                <a:hlinkClick r:id="rId4" action="ppaction://hlinkfile"/>
              </a:rPr>
              <a:t> </a:t>
            </a:r>
            <a:r>
              <a:rPr lang="ar-DZ" sz="3600" b="1" dirty="0" smtClean="0"/>
              <a:t/>
            </a:r>
            <a:br>
              <a:rPr lang="ar-DZ" sz="3600" b="1" dirty="0" smtClean="0"/>
            </a:br>
            <a:r>
              <a:rPr lang="ar-DZ" sz="3600" b="1" dirty="0" smtClean="0"/>
              <a:t>- التعليمة : اذكر آليات استخدام برمجية العرض في العملية التعليمة-التعلمية. </a:t>
            </a:r>
            <a:br>
              <a:rPr lang="ar-DZ" sz="3600" b="1" dirty="0" smtClean="0"/>
            </a:br>
            <a:r>
              <a:rPr lang="ar-DZ" sz="3600" b="1" dirty="0" smtClean="0"/>
              <a:t>- الاستراتيجية : فكر(1 د) - زاوج ( 2 د) - شارك و اكتب على ورقة كبيرة ( 7 د) - عرض و مناقشة (5 د) - هيكلة النشاط 5 د.</a:t>
            </a:r>
            <a:endParaRPr lang="fr-FR" sz="3600" b="1" dirty="0" smtClean="0"/>
          </a:p>
        </p:txBody>
      </p:sp>
      <p:sp>
        <p:nvSpPr>
          <p:cNvPr id="21509" name="Titre 1"/>
          <p:cNvSpPr txBox="1">
            <a:spLocks/>
          </p:cNvSpPr>
          <p:nvPr/>
        </p:nvSpPr>
        <p:spPr bwMode="auto">
          <a:xfrm>
            <a:off x="10175875" y="5597194"/>
            <a:ext cx="196215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>
              <a:lnSpc>
                <a:spcPct val="90000"/>
              </a:lnSpc>
            </a:pPr>
            <a:r>
              <a:rPr lang="ar-DZ" sz="2400" b="1" dirty="0">
                <a:latin typeface="Calibri Light"/>
                <a:cs typeface="Times New Roman" pitchFamily="18" charset="0"/>
              </a:rPr>
              <a:t>الإنجاز و الهيكلة 25 د </a:t>
            </a:r>
            <a:endParaRPr lang="fr-FR" sz="2400" b="1" dirty="0"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785732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1106903" y="30163"/>
            <a:ext cx="8341897" cy="705577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DZ" sz="3600" b="1" dirty="0"/>
              <a:t>هيكلة </a:t>
            </a:r>
            <a:r>
              <a:rPr lang="ar-SA" sz="3700" b="1" dirty="0" smtClean="0"/>
              <a:t>ال</a:t>
            </a:r>
            <a:r>
              <a:rPr lang="ar-DZ" sz="3700" b="1" dirty="0" smtClean="0"/>
              <a:t>نشاط </a:t>
            </a:r>
            <a:r>
              <a:rPr lang="fr-FR" sz="3700" b="1" dirty="0" smtClean="0"/>
              <a:t>11</a:t>
            </a:r>
            <a:endParaRPr lang="fr-FR" sz="3700" b="1" dirty="0"/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1331494" y="889812"/>
            <a:ext cx="99361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rtl="1"/>
            <a:r>
              <a:rPr lang="ar-DZ" sz="3400" b="1" dirty="0"/>
              <a:t>آليات استخدام برمجية </a:t>
            </a:r>
            <a:r>
              <a:rPr lang="fr-FR" sz="3400" b="1" dirty="0"/>
              <a:t>Power Point</a:t>
            </a:r>
            <a:r>
              <a:rPr lang="ar-DZ" sz="3400" b="1" dirty="0"/>
              <a:t> في العملية التعليمية - التعلمية </a:t>
            </a:r>
            <a:endParaRPr lang="fr-FR" sz="3400" b="1" dirty="0"/>
          </a:p>
        </p:txBody>
      </p:sp>
      <p:sp>
        <p:nvSpPr>
          <p:cNvPr id="2" name="Rectangle 1"/>
          <p:cNvSpPr/>
          <p:nvPr/>
        </p:nvSpPr>
        <p:spPr>
          <a:xfrm>
            <a:off x="59330" y="1666182"/>
            <a:ext cx="1206917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sz="2800" b="1" dirty="0" smtClean="0"/>
              <a:t>1/- لا </a:t>
            </a:r>
            <a:r>
              <a:rPr lang="ar-DZ" sz="2800" b="1" dirty="0"/>
              <a:t>تزيد الشريحة عن 6 </a:t>
            </a:r>
            <a:r>
              <a:rPr lang="ar-DZ" sz="2800" b="1" dirty="0" smtClean="0"/>
              <a:t>أسطر </a:t>
            </a:r>
            <a:r>
              <a:rPr lang="ar-DZ" sz="2800" b="1" dirty="0"/>
              <a:t>، و لا تزيد الجملة عن 6 كلمات.</a:t>
            </a:r>
            <a:endParaRPr lang="fr-FR" sz="2800" dirty="0"/>
          </a:p>
          <a:p>
            <a:pPr lvl="0" algn="r" rtl="1"/>
            <a:r>
              <a:rPr lang="ar-DZ" sz="2800" b="1" dirty="0" smtClean="0"/>
              <a:t>2/- يكون شكل </a:t>
            </a:r>
            <a:r>
              <a:rPr lang="ar-DZ" sz="2800" b="1" dirty="0"/>
              <a:t>الخط </a:t>
            </a:r>
            <a:r>
              <a:rPr lang="ar-DZ" sz="2800" b="1" dirty="0" smtClean="0"/>
              <a:t>واضحا </a:t>
            </a:r>
            <a:r>
              <a:rPr lang="ar-DZ" sz="2800" b="1" dirty="0"/>
              <a:t>للقراءة على الشاشة فنتجنب الخطوط الدقيقة الأحرف.</a:t>
            </a:r>
            <a:endParaRPr lang="fr-FR" sz="2800" dirty="0"/>
          </a:p>
          <a:p>
            <a:pPr algn="r" rtl="1"/>
            <a:r>
              <a:rPr lang="ar-DZ" sz="2800" b="1" dirty="0" smtClean="0"/>
              <a:t>3/- حجم </a:t>
            </a:r>
            <a:r>
              <a:rPr lang="ar-DZ" sz="2800" b="1" dirty="0"/>
              <a:t>الخط : يستخدم مقاس 48 للعناوين و 24 </a:t>
            </a:r>
            <a:r>
              <a:rPr lang="ar-DZ" sz="2800" b="1" dirty="0" smtClean="0"/>
              <a:t>للنصوص.</a:t>
            </a:r>
          </a:p>
          <a:p>
            <a:pPr algn="r" rtl="1"/>
            <a:r>
              <a:rPr lang="ar-DZ" sz="2800" b="1" dirty="0" smtClean="0"/>
              <a:t>4/- </a:t>
            </a:r>
            <a:r>
              <a:rPr lang="ar-DZ" sz="2800" b="1" dirty="0"/>
              <a:t>تجنب استخدام أكثر من 3 أنواع </a:t>
            </a:r>
            <a:r>
              <a:rPr lang="ar-DZ" sz="2800" b="1" dirty="0" smtClean="0"/>
              <a:t>من الخطوط </a:t>
            </a:r>
            <a:r>
              <a:rPr lang="ar-DZ" sz="2800" b="1" dirty="0"/>
              <a:t>في العرض الواحد.</a:t>
            </a:r>
            <a:endParaRPr lang="fr-FR" sz="2800" dirty="0"/>
          </a:p>
          <a:p>
            <a:pPr lvl="0" algn="r" rtl="1"/>
            <a:r>
              <a:rPr lang="ar-DZ" sz="2800" b="1" dirty="0" smtClean="0"/>
              <a:t>5</a:t>
            </a:r>
            <a:r>
              <a:rPr lang="ar-SA" sz="2800" b="1" dirty="0" smtClean="0"/>
              <a:t>/-</a:t>
            </a:r>
            <a:r>
              <a:rPr lang="ar-SA" sz="2800" b="1" dirty="0"/>
              <a:t>الألوان المناسبة للعرض هي الشديدة التباين و كلما نقص التباين قلّ الوضوح.</a:t>
            </a:r>
            <a:endParaRPr lang="fr-FR" sz="2800" dirty="0"/>
          </a:p>
          <a:p>
            <a:pPr lvl="0" algn="r" rtl="1"/>
            <a:r>
              <a:rPr lang="ar-SA" sz="2800" b="1" dirty="0"/>
              <a:t>مثلا </a:t>
            </a:r>
            <a:r>
              <a:rPr lang="ar-SA" sz="2800" b="1" dirty="0" smtClean="0"/>
              <a:t>:</a:t>
            </a:r>
            <a:r>
              <a:rPr lang="fr-FR" sz="2800" b="1" dirty="0" smtClean="0"/>
              <a:t>  </a:t>
            </a:r>
            <a:endParaRPr lang="fr-FR" sz="2800" dirty="0"/>
          </a:p>
          <a:p>
            <a:pPr lvl="0" algn="r" rtl="1"/>
            <a:endParaRPr lang="fr-FR" sz="1400" b="1" dirty="0" smtClean="0"/>
          </a:p>
          <a:p>
            <a:pPr lvl="0" algn="r" rtl="1"/>
            <a:r>
              <a:rPr lang="ar-DZ" sz="2800" b="1" dirty="0" smtClean="0"/>
              <a:t>6/-</a:t>
            </a:r>
            <a:r>
              <a:rPr lang="ar-SA" sz="2800" b="1" dirty="0" smtClean="0"/>
              <a:t> </a:t>
            </a:r>
            <a:r>
              <a:rPr lang="ar-SA" sz="2800" b="1" dirty="0"/>
              <a:t>توظيف الخرائط الذهنية بدلا من النصوص.</a:t>
            </a:r>
            <a:endParaRPr lang="fr-FR" sz="2800" dirty="0"/>
          </a:p>
          <a:p>
            <a:pPr lvl="0" algn="r" rtl="1"/>
            <a:r>
              <a:rPr lang="ar-DZ" sz="2800" b="1" dirty="0" smtClean="0"/>
              <a:t>7/- </a:t>
            </a:r>
            <a:r>
              <a:rPr lang="ar-DZ" sz="2800" b="1" dirty="0"/>
              <a:t>اختيار الصور المناسبة للنص مع الحرص على الوضوح و  ترك مساحة معتبرة فارغة.</a:t>
            </a:r>
            <a:endParaRPr lang="fr-FR" sz="2800" dirty="0"/>
          </a:p>
          <a:p>
            <a:pPr lvl="0" algn="r" rtl="1"/>
            <a:r>
              <a:rPr lang="ar-DZ" sz="2800" b="1" dirty="0" smtClean="0"/>
              <a:t>8/-</a:t>
            </a:r>
            <a:r>
              <a:rPr lang="ar-SA" sz="2800" b="1" dirty="0"/>
              <a:t> للتركيز</a:t>
            </a:r>
            <a:r>
              <a:rPr lang="ar-DZ" sz="2800" b="1" dirty="0"/>
              <a:t> </a:t>
            </a:r>
            <a:r>
              <a:rPr lang="ar-DZ" sz="2800" b="1" dirty="0" smtClean="0"/>
              <a:t>على عبارة </a:t>
            </a:r>
            <a:r>
              <a:rPr lang="ar-SA" sz="2800" b="1" dirty="0" smtClean="0"/>
              <a:t>يمكن </a:t>
            </a:r>
            <a:r>
              <a:rPr lang="ar-SA" sz="2800" b="1" dirty="0"/>
              <a:t>استخدام لون مختلف </a:t>
            </a:r>
            <a:r>
              <a:rPr lang="ar-DZ" sz="2800" b="1" dirty="0" smtClean="0"/>
              <a:t>عن </a:t>
            </a:r>
            <a:r>
              <a:rPr lang="ar-SA" sz="2800" b="1" dirty="0" smtClean="0"/>
              <a:t>لون </a:t>
            </a:r>
            <a:r>
              <a:rPr lang="ar-SA" sz="2800" b="1" dirty="0"/>
              <a:t>النص أو </a:t>
            </a:r>
            <a:r>
              <a:rPr lang="ar-SA" sz="2800" b="1" dirty="0" smtClean="0"/>
              <a:t>تضليل</a:t>
            </a:r>
            <a:r>
              <a:rPr lang="ar-DZ" sz="2800" b="1" dirty="0" smtClean="0"/>
              <a:t>ها </a:t>
            </a:r>
            <a:r>
              <a:rPr lang="ar-SA" sz="2800" b="1" dirty="0" smtClean="0"/>
              <a:t>بلون واضح.</a:t>
            </a:r>
            <a:endParaRPr lang="fr-FR" sz="2800" dirty="0"/>
          </a:p>
          <a:p>
            <a:pPr lvl="0" algn="r" rtl="1"/>
            <a:r>
              <a:rPr lang="ar-DZ" sz="2800" b="1" dirty="0" smtClean="0"/>
              <a:t>9/-</a:t>
            </a:r>
            <a:r>
              <a:rPr lang="ar-SA" sz="2800" b="1" dirty="0" smtClean="0"/>
              <a:t> </a:t>
            </a:r>
            <a:r>
              <a:rPr lang="ar-SA" sz="2800" b="1" dirty="0"/>
              <a:t>تجنب وضع الأصوات المزعجة و وضع صورة تكون خلفية للشريحة.</a:t>
            </a:r>
            <a:endParaRPr lang="fr-FR" sz="2800" dirty="0"/>
          </a:p>
          <a:p>
            <a:pPr lvl="0" algn="r" rtl="1"/>
            <a:r>
              <a:rPr lang="ar-DZ" sz="2800" b="1" dirty="0" smtClean="0"/>
              <a:t>10/-</a:t>
            </a:r>
            <a:r>
              <a:rPr lang="ar-SA" sz="2800" b="1" dirty="0" smtClean="0"/>
              <a:t> </a:t>
            </a:r>
            <a:r>
              <a:rPr lang="ar-SA" sz="2800" b="1" dirty="0"/>
              <a:t>الحرص على ضبط الزمن و جودة الصور.</a:t>
            </a:r>
            <a:endParaRPr lang="fr-FR" sz="2800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62" y="3932775"/>
            <a:ext cx="583882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4316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DCEB83-C80E-4A8A-9018-AB4C762D61AB}" type="datetime1">
              <a:rPr lang="fr-FR"/>
              <a:pPr>
                <a:defRPr/>
              </a:pPr>
              <a:t>28/06/2018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48BD9F-A302-40EF-A6B2-1948446EE522}" type="slidenum">
              <a:rPr lang="fr-FR"/>
              <a:pPr>
                <a:defRPr/>
              </a:pPr>
              <a:t>69</a:t>
            </a:fld>
            <a:endParaRPr lang="fr-FR"/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17463"/>
            <a:ext cx="3378200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4268788" y="111543"/>
            <a:ext cx="4875212" cy="747713"/>
          </a:xfrm>
          <a:prstGeom prst="rect">
            <a:avLst/>
          </a:prstGeom>
          <a:noFill/>
        </p:spPr>
        <p:txBody>
          <a:bodyPr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Aft>
                <a:spcPts val="0"/>
              </a:spcAft>
              <a:defRPr/>
            </a:pPr>
            <a:r>
              <a:rPr lang="ar-SA" sz="3700" b="1" dirty="0"/>
              <a:t>ال</a:t>
            </a:r>
            <a:r>
              <a:rPr lang="ar-DZ" sz="3700" b="1" dirty="0" smtClean="0"/>
              <a:t>نشــــــــــــــــــــاط </a:t>
            </a:r>
            <a:r>
              <a:rPr lang="ar-DZ" sz="3700" b="1" dirty="0"/>
              <a:t>: </a:t>
            </a:r>
            <a:r>
              <a:rPr lang="ar-DZ" sz="3700" b="1" dirty="0" smtClean="0"/>
              <a:t>12</a:t>
            </a:r>
          </a:p>
          <a:p>
            <a:pPr algn="ctr" rtl="1" fontAlgn="auto">
              <a:spcAft>
                <a:spcPts val="0"/>
              </a:spcAft>
              <a:defRPr/>
            </a:pPr>
            <a:r>
              <a:rPr lang="fr-FR" sz="3700" b="1" dirty="0" smtClean="0"/>
              <a:t>KWL</a:t>
            </a:r>
            <a:endParaRPr lang="fr-FR" sz="3700" b="1" dirty="0"/>
          </a:p>
        </p:txBody>
      </p:sp>
      <p:sp>
        <p:nvSpPr>
          <p:cNvPr id="23560" name="ZoneTexte 1"/>
          <p:cNvSpPr txBox="1">
            <a:spLocks noChangeArrowheads="1"/>
          </p:cNvSpPr>
          <p:nvPr/>
        </p:nvSpPr>
        <p:spPr bwMode="auto">
          <a:xfrm>
            <a:off x="9785684" y="1376738"/>
            <a:ext cx="18150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/>
            <a:r>
              <a:rPr lang="ar-DZ" sz="2400" b="1" dirty="0" smtClean="0"/>
              <a:t>المدة :5 </a:t>
            </a:r>
            <a:r>
              <a:rPr lang="ar-DZ" sz="2400" b="1" dirty="0"/>
              <a:t>دقائق</a:t>
            </a:r>
            <a:endParaRPr lang="fr-FR" sz="2400" b="1" dirty="0"/>
          </a:p>
        </p:txBody>
      </p:sp>
      <p:pic>
        <p:nvPicPr>
          <p:cNvPr id="2356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28358" r="9686" b="13060"/>
          <a:stretch>
            <a:fillRect/>
          </a:stretch>
        </p:blipFill>
        <p:spPr bwMode="auto">
          <a:xfrm>
            <a:off x="0" y="2281238"/>
            <a:ext cx="12192000" cy="457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5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 smtClean="0"/>
              <a:t>الإعلام الآلي</a:t>
            </a:r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7896728" y="1087821"/>
            <a:ext cx="4038600" cy="82731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2400" b="1" dirty="0" smtClean="0"/>
              <a:t>مثال لتحليل عمودي </a:t>
            </a:r>
            <a:r>
              <a:rPr lang="ar-DZ" sz="2400" b="1" dirty="0" err="1" smtClean="0"/>
              <a:t>لأددءات</a:t>
            </a:r>
            <a:r>
              <a:rPr lang="ar-DZ" sz="2400" b="1" dirty="0" smtClean="0"/>
              <a:t> المتربصين في مادة واحدة</a:t>
            </a:r>
            <a:endParaRPr lang="fr-FR" sz="24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52" y="0"/>
            <a:ext cx="4289371" cy="666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64952" y="4947010"/>
            <a:ext cx="32065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=MOYENNE(B2:B17)</a:t>
            </a:r>
          </a:p>
        </p:txBody>
      </p:sp>
      <p:sp>
        <p:nvSpPr>
          <p:cNvPr id="5" name="Rectangle 4"/>
          <p:cNvSpPr/>
          <p:nvPr/>
        </p:nvSpPr>
        <p:spPr>
          <a:xfrm>
            <a:off x="5164952" y="5319705"/>
            <a:ext cx="2217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=QUARTILE(B2:B17;1)</a:t>
            </a:r>
          </a:p>
        </p:txBody>
      </p:sp>
      <p:sp>
        <p:nvSpPr>
          <p:cNvPr id="7" name="Rectangle 6"/>
          <p:cNvSpPr/>
          <p:nvPr/>
        </p:nvSpPr>
        <p:spPr>
          <a:xfrm>
            <a:off x="5164952" y="5689037"/>
            <a:ext cx="2217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=QUARTILE(B2:B17;1)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5164952" y="0"/>
            <a:ext cx="5356604" cy="827314"/>
          </a:xfrm>
          <a:noFill/>
        </p:spPr>
        <p:txBody>
          <a:bodyPr>
            <a:normAutofit/>
          </a:bodyPr>
          <a:lstStyle/>
          <a:p>
            <a:pPr algn="ctr" rtl="1"/>
            <a:r>
              <a:rPr lang="ar-DZ" sz="3600" b="1" dirty="0"/>
              <a:t>هيكلة </a:t>
            </a:r>
            <a:r>
              <a:rPr lang="ar-DZ" sz="3600" b="1" dirty="0" smtClean="0"/>
              <a:t>النشاط أ  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862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686" y="0"/>
            <a:ext cx="9370950" cy="827314"/>
          </a:xfrm>
          <a:noFill/>
        </p:spPr>
        <p:txBody>
          <a:bodyPr>
            <a:normAutofit/>
          </a:bodyPr>
          <a:lstStyle/>
          <a:p>
            <a:pPr algn="ctr" rtl="1"/>
            <a:r>
              <a:rPr lang="ar-DZ" sz="3600" b="1" dirty="0"/>
              <a:t>هيكلة </a:t>
            </a:r>
            <a:r>
              <a:rPr lang="ar-DZ" sz="3600" b="1" dirty="0" smtClean="0"/>
              <a:t>النشاط أ  </a:t>
            </a:r>
            <a:endParaRPr lang="fr-FR" sz="36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7"/>
          <a:stretch/>
        </p:blipFill>
        <p:spPr bwMode="auto">
          <a:xfrm>
            <a:off x="583325" y="1135117"/>
            <a:ext cx="11013590" cy="572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89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الإعلام الآلي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E1AD-AE59-4827-9DC2-C56B7902DFA7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80" y="1129862"/>
            <a:ext cx="11761124" cy="514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520186" y="0"/>
            <a:ext cx="9370950" cy="827314"/>
          </a:xfrm>
          <a:noFill/>
        </p:spPr>
        <p:txBody>
          <a:bodyPr>
            <a:normAutofit/>
          </a:bodyPr>
          <a:lstStyle/>
          <a:p>
            <a:pPr algn="ctr" rtl="1"/>
            <a:r>
              <a:rPr lang="ar-DZ" sz="3600" b="1" dirty="0"/>
              <a:t>هيكلة </a:t>
            </a:r>
            <a:r>
              <a:rPr lang="ar-DZ" sz="3600" b="1" dirty="0" smtClean="0"/>
              <a:t>النشاط أ  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57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1416</TotalTime>
  <Words>1931</Words>
  <Application>Microsoft Office PowerPoint</Application>
  <PresentationFormat>Personnalisé</PresentationFormat>
  <Paragraphs>529</Paragraphs>
  <Slides>69</Slides>
  <Notes>51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69</vt:i4>
      </vt:variant>
    </vt:vector>
  </HeadingPairs>
  <TitlesOfParts>
    <vt:vector size="71" baseType="lpstr"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هيكلة النشاط أ  </vt:lpstr>
      <vt:lpstr>هيكلة النشاط أ  </vt:lpstr>
      <vt:lpstr>هيكلة النشاط أ  </vt:lpstr>
      <vt:lpstr>الهدف : تمثيل المعطيات بيانيا في برنامج إكسال excel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أكمل المربعات التالية من (1) إلى (9) في كل الاتجاهات بحيث تساوي النتيجة ( 15 ).</vt:lpstr>
      <vt:lpstr>ما رأيكم في إجابة أخرى؟</vt:lpstr>
      <vt:lpstr>الحل 2</vt:lpstr>
      <vt:lpstr>Présentation PowerPoint</vt:lpstr>
      <vt:lpstr>انطلاقا من ورقة العمل :  دور برمجية العرض التقديمي Power Point  في  التعليم و التعلم :  استثمار جدول العلامات في برمجية Excel    ( ورقة لكل فوج – تسجيل الأجوبة في المحاور لكل متكون)    - الإنجاز : 30 د – السند : حوصلة نتائج تقويم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بالضغط على زر DIAPORAMA   نشاهد ما يأتي</vt:lpstr>
      <vt:lpstr>انطلاقا من ورقة العمل  و من ملف العرض التفاعلي  لمثال مسابقة ثقافية الهدف : إنشاء ملف تقييمي ببرمجية العرض التقديمي Power Point     (عمل فردي – حوصلة لكل فوج )   -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في قرص 7 مثلثات نريد فصل كل واحد عن الآخر بواسطة 3 خطوط فقط</vt:lpstr>
      <vt:lpstr>Présentation PowerPoint</vt:lpstr>
      <vt:lpstr>Présentation PowerPoint</vt:lpstr>
      <vt:lpstr>انطلاقا من الفيلم التعليمي المعروض و ورقة العمل رقم 9 ( ورقة مشاهدة) :  التعليمة :  - مشاهدة الفيلم 6د - الجزء الأول : كتابة التعاليق الفردية في مدة 5 د - مناقشة التعاليق في الأفواج في مدة 5 د - الجزء 2 : كتابة مراحل إنجاز الفيديو المشاهد ( انطلاقا من ملف برمجية  Power Point) 10 د  - مناقشة المراحل في الأفواج لمدة 10 د - هيكلة النشاط </vt:lpstr>
      <vt:lpstr>Présentation PowerPoint</vt:lpstr>
      <vt:lpstr>Présentation PowerPoint</vt:lpstr>
      <vt:lpstr>Présentation PowerPoint</vt:lpstr>
      <vt:lpstr>Présentation PowerPoint</vt:lpstr>
      <vt:lpstr>التعليمة : انطلاقا من الفيلم التعليمي المعروض  و ورقة العمل رقم 10  ( ورقة مشاهدة) :  - مشاهدة الفيلم  للمرة الأولى – 6 د – - إعادة المشاهدة للمرة الثانية – 6 د – - استعمال ورقة مشاهدة الفيديو – 8 د – - مناقشة التعاليق في الأفواج في مدة 5 د - هيكلة النشاط 5 د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السند : ورقة العمل رقم 11   - التعليمة : اذكر آليات استخدام برمجية العرض في العملية التعليمة-التعلمية.  - الاستراتيجية : فكر(1 د) - زاوج ( 2 د) - شارك و اكتب على ورقة كبيرة ( 7 د) - عرض و مناقشة (5 د) - هيكلة النشاط 5 د.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Client</dc:creator>
  <cp:lastModifiedBy>insp_educ</cp:lastModifiedBy>
  <cp:revision>130</cp:revision>
  <dcterms:created xsi:type="dcterms:W3CDTF">2017-05-17T08:48:18Z</dcterms:created>
  <dcterms:modified xsi:type="dcterms:W3CDTF">2018-06-28T09:24:35Z</dcterms:modified>
</cp:coreProperties>
</file>