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3/25/2023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3/25/2023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3/25/2023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3/25/2023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3/25/2023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3/25/2023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3/25/2023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1" eaLnBrk="1" latinLnBrk="0" hangingPunct="1">
        <a:spcBef>
          <a:spcPct val="0"/>
        </a:spcBef>
        <a:buNone/>
        <a:defRPr sz="3600" b="0" i="0" kern="1200">
          <a:solidFill>
            <a:schemeClr val="bg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arifeh.com/%d8%aa%d9%83%d9%86%d9%88%d9%84%d9%88%d8%ac%d9%8a%d8%a7-%d8%a7%d9%84%d9%85%d8%b9%d9%84%d9%88%d9%85%d8%a7%d8%aa-%d9%88%d8%a7%d9%84%d8%a7%d8%aa%d8%b5%d8%a7%d9%84%d8%a7%d8%a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249154-DD4A-46E9-ABDA-04DA2F66E41B}"/>
              </a:ext>
            </a:extLst>
          </p:cNvPr>
          <p:cNvSpPr>
            <a:spLocks noGrp="1"/>
          </p:cNvSpPr>
          <p:nvPr>
            <p:ph type="ctrTitle"/>
          </p:nvPr>
        </p:nvSpPr>
        <p:spPr>
          <a:xfrm>
            <a:off x="1327234" y="1205977"/>
            <a:ext cx="8825658" cy="2677648"/>
          </a:xfrm>
        </p:spPr>
        <p:txBody>
          <a:bodyPr/>
          <a:lstStyle/>
          <a:p>
            <a:pPr algn="ctr"/>
            <a:r>
              <a:rPr lang="ar-DZ" sz="6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إدماج تكنولوجيا المعلومات والاتصال في التعليم</a:t>
            </a:r>
            <a:endParaRPr lang="ar-DZ" sz="6600" dirty="0">
              <a:solidFill>
                <a:srgbClr val="FFFF00"/>
              </a:solidFill>
            </a:endParaRPr>
          </a:p>
        </p:txBody>
      </p:sp>
      <p:sp>
        <p:nvSpPr>
          <p:cNvPr id="3" name="Sous-titre 2">
            <a:extLst>
              <a:ext uri="{FF2B5EF4-FFF2-40B4-BE49-F238E27FC236}">
                <a16:creationId xmlns:a16="http://schemas.microsoft.com/office/drawing/2014/main" id="{24D150BD-6772-40EC-A4F8-DE79259B6A33}"/>
              </a:ext>
            </a:extLst>
          </p:cNvPr>
          <p:cNvSpPr>
            <a:spLocks noGrp="1"/>
          </p:cNvSpPr>
          <p:nvPr>
            <p:ph type="subTitle" idx="1"/>
          </p:nvPr>
        </p:nvSpPr>
        <p:spPr/>
        <p:txBody>
          <a:bodyPr>
            <a:normAutofit/>
          </a:bodyPr>
          <a:lstStyle/>
          <a:p>
            <a:r>
              <a:rPr lang="ar-DZ" b="1" dirty="0">
                <a:solidFill>
                  <a:schemeClr val="bg1"/>
                </a:solidFill>
              </a:rPr>
              <a:t>إعداد الأستاذ المكون: أولاد الحاج إبراهيم </a:t>
            </a:r>
            <a:r>
              <a:rPr lang="ar-DZ" b="1" dirty="0" err="1">
                <a:solidFill>
                  <a:schemeClr val="bg1"/>
                </a:solidFill>
              </a:rPr>
              <a:t>إبراهيم</a:t>
            </a:r>
            <a:endParaRPr lang="ar-DZ" b="1" dirty="0">
              <a:solidFill>
                <a:schemeClr val="bg1"/>
              </a:solidFill>
            </a:endParaRPr>
          </a:p>
        </p:txBody>
      </p:sp>
    </p:spTree>
    <p:extLst>
      <p:ext uri="{BB962C8B-B14F-4D97-AF65-F5344CB8AC3E}">
        <p14:creationId xmlns:p14="http://schemas.microsoft.com/office/powerpoint/2010/main" val="33601192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1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250"/>
                            </p:stCondLst>
                            <p:childTnLst>
                              <p:par>
                                <p:cTn id="11" presetID="25" presetClass="entr" presetSubtype="0" fill="hold" grpId="0" nodeType="afterEffect">
                                  <p:stCondLst>
                                    <p:cond delay="50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781878" y="728870"/>
            <a:ext cx="9939131" cy="951762"/>
          </a:xfrm>
        </p:spPr>
        <p:txBody>
          <a:bodyPr/>
          <a:lstStyle/>
          <a:p>
            <a:pPr algn="ctr" rtl="1"/>
            <a:r>
              <a:rPr lang="ar-DZ" sz="4400" b="1"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rPr>
              <a:t>آثار تكنولوجيا المعلومات والاتصالات في التعليم</a:t>
            </a:r>
            <a:endParaRPr lang="en-US" sz="4400"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78903" y="2584179"/>
            <a:ext cx="11595653" cy="4462760"/>
          </a:xfrm>
          <a:prstGeom prst="rect">
            <a:avLst/>
          </a:prstGeom>
          <a:noFill/>
        </p:spPr>
        <p:txBody>
          <a:bodyPr wrap="square" rtlCol="1">
            <a:spAutoFit/>
          </a:bodyPr>
          <a:lstStyle/>
          <a:p>
            <a:pPr marL="342900" lvl="0" indent="-342900" algn="r" rtl="1">
              <a:buFont typeface="+mj-lt"/>
              <a:buAutoNum type="arabicPeriod"/>
            </a:pPr>
            <a:r>
              <a:rPr lang="ar-DZ" sz="3800" dirty="0">
                <a:effectLst/>
                <a:latin typeface="Times New Roman" panose="02020603050405020304" pitchFamily="18" charset="0"/>
                <a:ea typeface="Times New Roman" panose="02020603050405020304" pitchFamily="18" charset="0"/>
                <a:cs typeface="Traditional Arabic" panose="02020603050405020304" pitchFamily="18" charset="-78"/>
              </a:rPr>
              <a:t>الثقافة الرقمية ومحو </a:t>
            </a:r>
            <a:r>
              <a:rPr lang="ar-DZ" sz="3800">
                <a:effectLst/>
                <a:latin typeface="Times New Roman" panose="02020603050405020304" pitchFamily="18" charset="0"/>
                <a:ea typeface="Times New Roman" panose="02020603050405020304" pitchFamily="18" charset="0"/>
                <a:cs typeface="Traditional Arabic" panose="02020603050405020304" pitchFamily="18" charset="-78"/>
              </a:rPr>
              <a:t>الأمية الرقمية.</a:t>
            </a:r>
            <a:endParaRPr lang="en-US" sz="38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a:pPr>
            <a:r>
              <a:rPr lang="ar-DZ" sz="3800" dirty="0">
                <a:effectLst/>
                <a:ea typeface="Times New Roman" panose="02020603050405020304" pitchFamily="18" charset="0"/>
                <a:cs typeface="Traditional Arabic" panose="02020603050405020304" pitchFamily="18" charset="-78"/>
              </a:rPr>
              <a:t>تتضمن بعض التطبيقات التعليمية الشائعة لتكنولوجيا المعلومات والاتصالات ما يلي:</a:t>
            </a:r>
          </a:p>
          <a:p>
            <a:pPr marL="800100" lvl="1" indent="-342900" algn="r" rtl="1">
              <a:buFont typeface="Arial" panose="020B0604020202020204" pitchFamily="34" charset="0"/>
              <a:buChar char="•"/>
            </a:pPr>
            <a:r>
              <a:rPr lang="ar-DZ" sz="3800" dirty="0">
                <a:effectLst/>
                <a:ea typeface="Times New Roman" panose="02020603050405020304" pitchFamily="18" charset="0"/>
                <a:cs typeface="Traditional Arabic" panose="02020603050405020304" pitchFamily="18" charset="-78"/>
              </a:rPr>
              <a:t>حاسوب محمول واحد لكل </a:t>
            </a:r>
            <a:endParaRPr lang="ar-DZ" sz="3800" dirty="0">
              <a:ea typeface="Times New Roman" panose="02020603050405020304" pitchFamily="18" charset="0"/>
              <a:cs typeface="Traditional Arabic" panose="02020603050405020304" pitchFamily="18" charset="-78"/>
            </a:endParaRPr>
          </a:p>
          <a:p>
            <a:pPr marL="800100" lvl="1" indent="-342900" algn="r" rtl="1">
              <a:buFont typeface="Arial" panose="020B0604020202020204" pitchFamily="34" charset="0"/>
              <a:buChar char="•"/>
            </a:pPr>
            <a:r>
              <a:rPr lang="ar-DZ" sz="3800" dirty="0">
                <a:effectLst/>
                <a:ea typeface="Times New Roman" panose="02020603050405020304" pitchFamily="18" charset="0"/>
                <a:cs typeface="Traditional Arabic" panose="02020603050405020304" pitchFamily="18" charset="-78"/>
              </a:rPr>
              <a:t>اللوحات البيضاء التفاعلية أو اللوحات </a:t>
            </a:r>
            <a:r>
              <a:rPr lang="ar-DZ" sz="3800" dirty="0" err="1">
                <a:effectLst/>
                <a:ea typeface="Times New Roman" panose="02020603050405020304" pitchFamily="18" charset="0"/>
                <a:cs typeface="Traditional Arabic" panose="02020603050405020304" pitchFamily="18" charset="-78"/>
              </a:rPr>
              <a:t>الذكيةاللوحات</a:t>
            </a:r>
            <a:r>
              <a:rPr lang="ar-DZ" sz="3800" dirty="0">
                <a:effectLst/>
                <a:ea typeface="Times New Roman" panose="02020603050405020304" pitchFamily="18" charset="0"/>
                <a:cs typeface="Traditional Arabic" panose="02020603050405020304" pitchFamily="18" charset="-78"/>
              </a:rPr>
              <a:t> البيضاء التفاعلية أو اللوحات الذكية.</a:t>
            </a:r>
          </a:p>
          <a:p>
            <a:pPr marL="342900" indent="-342900" algn="r" rtl="1">
              <a:buFont typeface="+mj-lt"/>
              <a:buAutoNum type="arabicPeriod" startAt="3"/>
            </a:pPr>
            <a:r>
              <a:rPr lang="ar-DZ" sz="3800" dirty="0">
                <a:effectLst/>
                <a:latin typeface="Times New Roman" panose="02020603050405020304" pitchFamily="18" charset="0"/>
                <a:ea typeface="Times New Roman" panose="02020603050405020304" pitchFamily="18" charset="0"/>
                <a:cs typeface="Traditional Arabic" panose="02020603050405020304" pitchFamily="18" charset="-78"/>
              </a:rPr>
              <a:t>توفر العديد من عناوين الكتب الكلاسيكية مجانًا في شكل كتاب إلكتروني الفصول الدراسية المقلوبة</a:t>
            </a:r>
            <a:r>
              <a:rPr lang="ar-DZ" sz="3600" dirty="0">
                <a:latin typeface="Times New Roman" panose="02020603050405020304" pitchFamily="18" charset="0"/>
                <a:ea typeface="Times New Roman" panose="02020603050405020304" pitchFamily="18" charset="0"/>
                <a:cs typeface="Traditional Arabic" panose="02020603050405020304" pitchFamily="18" charset="-78"/>
              </a:rPr>
              <a:t>.</a:t>
            </a:r>
            <a:endParaRPr lang="en-US" sz="3600" dirty="0">
              <a:effectLst/>
              <a:latin typeface="Times New Roman" panose="02020603050405020304" pitchFamily="18" charset="0"/>
              <a:ea typeface="Times New Roman" panose="02020603050405020304" pitchFamily="18" charset="0"/>
            </a:endParaRPr>
          </a:p>
          <a:p>
            <a:pPr marL="342900" lvl="0" indent="-342900" algn="r" rtl="1">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154361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p:txBody>
          <a:bodyPr/>
          <a:lstStyle/>
          <a:p>
            <a:pPr algn="ctr"/>
            <a:r>
              <a:rPr lang="ar-DZ" sz="4800" dirty="0">
                <a:solidFill>
                  <a:srgbClr val="00B050"/>
                </a:solidFill>
              </a:rPr>
              <a:t>مقدمة</a:t>
            </a:r>
          </a:p>
        </p:txBody>
      </p:sp>
      <p:sp>
        <p:nvSpPr>
          <p:cNvPr id="4" name="ZoneTexte 3">
            <a:extLst>
              <a:ext uri="{FF2B5EF4-FFF2-40B4-BE49-F238E27FC236}">
                <a16:creationId xmlns:a16="http://schemas.microsoft.com/office/drawing/2014/main" id="{348562FD-0F73-43F1-ADA1-9C416ED85320}"/>
              </a:ext>
            </a:extLst>
          </p:cNvPr>
          <p:cNvSpPr txBox="1"/>
          <p:nvPr/>
        </p:nvSpPr>
        <p:spPr>
          <a:xfrm>
            <a:off x="298173" y="2464909"/>
            <a:ext cx="11595653" cy="4247317"/>
          </a:xfrm>
          <a:prstGeom prst="rect">
            <a:avLst/>
          </a:prstGeom>
          <a:noFill/>
        </p:spPr>
        <p:txBody>
          <a:bodyPr wrap="square" rtlCol="1">
            <a:spAutoFit/>
          </a:bodyPr>
          <a:lstStyle/>
          <a:p>
            <a:pPr algn="just" rtl="1"/>
            <a:r>
              <a:rPr lang="ar-DZ" sz="5400" dirty="0">
                <a:effectLst/>
                <a:latin typeface="Times New Roman" panose="02020603050405020304" pitchFamily="18" charset="0"/>
                <a:ea typeface="Times New Roman" panose="02020603050405020304" pitchFamily="18" charset="0"/>
                <a:cs typeface="Traditional Arabic" panose="02020603050405020304" pitchFamily="18" charset="-78"/>
              </a:rPr>
              <a:t>     يمكن أن تؤثر تكنولوجيا المعلومات والاتصالات في التعليم عندما يكون المعلمون متعلمين رقميًا ويفهمون كيفية دمجها في المناهج الدراسية. تستخدم المدارس مجموعة متنوعة من أدوات تكنولوجيا المعلومات والاتصالات للتواصل وإنشاء ونشر وتخزين وإدارة المعلومات.</a:t>
            </a:r>
            <a:endParaRPr lang="ar-DZ" sz="5400" dirty="0"/>
          </a:p>
        </p:txBody>
      </p:sp>
    </p:spTree>
    <p:extLst>
      <p:ext uri="{BB962C8B-B14F-4D97-AF65-F5344CB8AC3E}">
        <p14:creationId xmlns:p14="http://schemas.microsoft.com/office/powerpoint/2010/main" val="3231066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48562FD-0F73-43F1-ADA1-9C416ED85320}"/>
              </a:ext>
            </a:extLst>
          </p:cNvPr>
          <p:cNvSpPr txBox="1"/>
          <p:nvPr/>
        </p:nvSpPr>
        <p:spPr>
          <a:xfrm>
            <a:off x="152399" y="2279379"/>
            <a:ext cx="11595653" cy="4832092"/>
          </a:xfrm>
          <a:prstGeom prst="rect">
            <a:avLst/>
          </a:prstGeom>
          <a:noFill/>
        </p:spPr>
        <p:txBody>
          <a:bodyPr wrap="square" rtlCol="1">
            <a:spAutoFit/>
          </a:bodyPr>
          <a:lstStyle/>
          <a:p>
            <a:pPr algn="just" rtl="1"/>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solidFill>
                  <a:srgbClr val="3A3A3A"/>
                </a:solidFill>
                <a:effectLst/>
                <a:latin typeface="Times New Roman" panose="02020603050405020304" pitchFamily="18" charset="0"/>
                <a:ea typeface="Times New Roman" panose="02020603050405020304" pitchFamily="18" charset="0"/>
                <a:cs typeface="Traditional Arabic" panose="02020603050405020304" pitchFamily="18" charset="-78"/>
              </a:rPr>
              <a:t> في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بعض السياقات أصبحت تكنولوجيا المعلومات والاتصالات في التعليم أيضا جزءًا لا يتجزأ من التفاعل بين التدريس والتعلم. على سبيل المثال من خلال مناهج معينة مثل استبدال السبورات بلوحات بيضاء رقمية تفاعلية، واستخدام الهواتف الذكية الخاصة بالطلاب أو غيرها من الأجهزة للتعلم أثناء وقت الفصل الدراسي، ونموذج الفصل الدراسي المعكوس حيث يمكن مشاهدة المحاضرات في المنزل على الحاسوب واستخدم وقت الفصل الدراسي لمزيد من التدريبات التفاعلية</a:t>
            </a:r>
            <a:r>
              <a:rPr lang="ar-DZ" sz="4400" dirty="0">
                <a:solidFill>
                  <a:srgbClr val="3A3A3A"/>
                </a:solidFill>
                <a:effectLst/>
                <a:latin typeface="Times New Roman" panose="02020603050405020304" pitchFamily="18" charset="0"/>
                <a:ea typeface="Times New Roman" panose="02020603050405020304" pitchFamily="18" charset="0"/>
                <a:cs typeface="Traditional Arabic" panose="02020603050405020304" pitchFamily="18" charset="-78"/>
              </a:rPr>
              <a:t>.</a:t>
            </a:r>
            <a:endParaRPr lang="ar-DZ" sz="4400" dirty="0"/>
          </a:p>
        </p:txBody>
      </p:sp>
      <p:sp>
        <p:nvSpPr>
          <p:cNvPr id="6" name="Titre 1">
            <a:extLst>
              <a:ext uri="{FF2B5EF4-FFF2-40B4-BE49-F238E27FC236}">
                <a16:creationId xmlns:a16="http://schemas.microsoft.com/office/drawing/2014/main" id="{52737D75-01D1-4867-B4D0-F413A4962B99}"/>
              </a:ext>
            </a:extLst>
          </p:cNvPr>
          <p:cNvSpPr>
            <a:spLocks noGrp="1"/>
          </p:cNvSpPr>
          <p:nvPr>
            <p:ph type="title"/>
          </p:nvPr>
        </p:nvSpPr>
        <p:spPr>
          <a:xfrm>
            <a:off x="1154954" y="973668"/>
            <a:ext cx="8761413" cy="706964"/>
          </a:xfrm>
        </p:spPr>
        <p:txBody>
          <a:bodyPr/>
          <a:lstStyle/>
          <a:p>
            <a:pPr algn="ctr"/>
            <a:r>
              <a:rPr lang="ar-DZ" sz="4800" dirty="0">
                <a:solidFill>
                  <a:srgbClr val="00B050"/>
                </a:solidFill>
              </a:rPr>
              <a:t>مقدمة ( تابع )</a:t>
            </a:r>
          </a:p>
        </p:txBody>
      </p:sp>
    </p:spTree>
    <p:extLst>
      <p:ext uri="{BB962C8B-B14F-4D97-AF65-F5344CB8AC3E}">
        <p14:creationId xmlns:p14="http://schemas.microsoft.com/office/powerpoint/2010/main" val="38807779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p:txBody>
          <a:bodyPr/>
          <a:lstStyle/>
          <a:p>
            <a:pPr algn="ctr" rtl="1"/>
            <a:r>
              <a:rPr lang="ar-DZ" sz="5400" b="1" u="sng"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hlinkClick r:id="rId2">
                  <a:extLst>
                    <a:ext uri="{A12FA001-AC4F-418D-AE19-62706E023703}">
                      <ahyp:hlinkClr xmlns:ahyp="http://schemas.microsoft.com/office/drawing/2018/hyperlinkcolor" val="tx"/>
                    </a:ext>
                  </a:extLst>
                </a:hlinkClick>
              </a:rPr>
              <a:t>ما هي تكنولوجيا المعلومات والاتصالات؟ </a:t>
            </a:r>
            <a:endParaRPr lang="en-US" sz="5400"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52399" y="2279379"/>
            <a:ext cx="11595653" cy="4524315"/>
          </a:xfrm>
          <a:prstGeom prst="rect">
            <a:avLst/>
          </a:prstGeom>
          <a:noFill/>
        </p:spPr>
        <p:txBody>
          <a:bodyPr wrap="square" rtlCol="1">
            <a:spAutoFit/>
          </a:bodyPr>
          <a:lstStyle/>
          <a:p>
            <a:pPr algn="just" rtl="1"/>
            <a:r>
              <a:rPr lang="ar-DZ" sz="4800" dirty="0">
                <a:solidFill>
                  <a:srgbClr val="3A3A3A"/>
                </a:solidFill>
                <a:effectLst/>
                <a:latin typeface="Times New Roman" panose="02020603050405020304" pitchFamily="18" charset="0"/>
                <a:ea typeface="Times New Roman" panose="02020603050405020304" pitchFamily="18" charset="0"/>
                <a:cs typeface="Traditional Arabic" panose="02020603050405020304" pitchFamily="18" charset="-78"/>
              </a:rPr>
              <a:t>مصطلح تكنولوجيا المعلومات والاتصالات المبسط يعني أي تقنية لها علاقة بالمعلومات والاتصالات. يمكن أن تأتي المعلومات بأشكال عديدة مثل الصوت والفيديو والنصوص والصور على سبيل المثال. لذلك عندما تفكر في التكنولوجيا المتاحة التي تنتج هذه الجوانب من المعلومات وأحيانا مزيجًا من كل ذلك، فإننا نشير إلى مثل هذه التكنولوجيا مثل الهواتف المحمولة، الكاميرات الرقمية وكاميرات الفيديو على سبيل المثال.</a:t>
            </a:r>
            <a:endParaRPr lang="en-US" sz="4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37273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781878" y="728870"/>
            <a:ext cx="9939131" cy="951762"/>
          </a:xfrm>
        </p:spPr>
        <p:txBody>
          <a:bodyPr/>
          <a:lstStyle/>
          <a:p>
            <a:pPr algn="ctr"/>
            <a:r>
              <a:rPr lang="ar-SA" sz="4400" b="1" dirty="0">
                <a:solidFill>
                  <a:srgbClr val="00B050"/>
                </a:solidFill>
                <a:effectLst/>
                <a:latin typeface="Times New Roman" panose="02020603050405020304" pitchFamily="18" charset="0"/>
                <a:ea typeface="Times New Roman" panose="02020603050405020304" pitchFamily="18" charset="0"/>
              </a:rPr>
              <a:t>أهمية تكنولوجيا المعلومات والاتصالات في التعليم</a:t>
            </a:r>
            <a:br>
              <a:rPr lang="en-US" sz="1800" dirty="0">
                <a:solidFill>
                  <a:srgbClr val="00B050"/>
                </a:solidFill>
                <a:effectLst/>
                <a:latin typeface="Times New Roman" panose="02020603050405020304" pitchFamily="18" charset="0"/>
                <a:ea typeface="Times New Roman" panose="02020603050405020304" pitchFamily="18" charset="0"/>
              </a:rPr>
            </a:br>
            <a:endParaRPr lang="en-US" sz="1800"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78903" y="2584179"/>
            <a:ext cx="11595653" cy="3785652"/>
          </a:xfrm>
          <a:prstGeom prst="rect">
            <a:avLst/>
          </a:prstGeom>
          <a:noFill/>
        </p:spPr>
        <p:txBody>
          <a:bodyPr wrap="square" rtlCol="1">
            <a:spAutoFit/>
          </a:bodyPr>
          <a:lstStyle/>
          <a:p>
            <a:pPr algn="just" rtl="1"/>
            <a:r>
              <a:rPr lang="ar-DZ" sz="4800" dirty="0">
                <a:solidFill>
                  <a:srgbClr val="3A3A3A"/>
                </a:solidFill>
                <a:effectLst/>
                <a:ea typeface="Times New Roman" panose="02020603050405020304" pitchFamily="18" charset="0"/>
                <a:cs typeface="Traditional Arabic" panose="02020603050405020304" pitchFamily="18" charset="-78"/>
              </a:rPr>
              <a:t>اليوم لا نحتاج إلى الذهاب إلى أبعد من منزلنا أو حتى غرفنا؛ لنرى شكلًا من أشكال تكنولوجيا المعلومات والاتصالات في حياتنا. سواء كان جهاز حاسوب أو تلفزيون بلازما أو هاتفًا محمولًا، فنحن جميعًا نمتلكها كجزء أساسي من حياتنا. في مجتمع اليوم يسعى الناس كمستهلكين لتكنولوجيا المعلومات والاتصالات لتحقيق حلم واحد؛ ألا وهو حلم الحياة المتصلة.</a:t>
            </a:r>
            <a:endParaRPr lang="en-US" sz="4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33511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781879" y="728870"/>
            <a:ext cx="9581322" cy="951762"/>
          </a:xfrm>
        </p:spPr>
        <p:txBody>
          <a:bodyPr/>
          <a:lstStyle/>
          <a:p>
            <a:pPr algn="r" rtl="1"/>
            <a:r>
              <a:rPr lang="ar-DZ" b="1"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rPr>
              <a:t>القضايا الرئيسية فيما يتعلق بأهمية تكنولوجيا المعلومات والاتصالات في التعليم</a:t>
            </a:r>
            <a:endParaRPr lang="en-US"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39146" y="2292631"/>
            <a:ext cx="11595653" cy="4401205"/>
          </a:xfrm>
          <a:prstGeom prst="rect">
            <a:avLst/>
          </a:prstGeom>
          <a:noFill/>
        </p:spPr>
        <p:txBody>
          <a:bodyPr wrap="square" rtlCol="1">
            <a:spAutoFit/>
          </a:bodyPr>
          <a:lstStyle/>
          <a:p>
            <a:pPr marL="342900" lvl="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التعلم الإلكتروني أو التعلم عبر الإنترنت.</a:t>
            </a:r>
          </a:p>
          <a:p>
            <a:pPr marL="34290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تكنولوجيا المعلومات والاتصالات تجلب الإدماج.</a:t>
            </a:r>
            <a:endParaRPr lang="en-US" sz="4000" dirty="0">
              <a:effectLst/>
              <a:latin typeface="Times New Roman" panose="02020603050405020304" pitchFamily="18" charset="0"/>
              <a:ea typeface="Times New Roman" panose="02020603050405020304" pitchFamily="18" charset="0"/>
            </a:endParaRPr>
          </a:p>
          <a:p>
            <a:pPr marL="34290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تعزز تكنولوجيا المعلومات والاتصالات مهارات التفكير العليا.</a:t>
            </a:r>
            <a:endParaRPr lang="en-US" sz="4000" dirty="0">
              <a:effectLst/>
              <a:latin typeface="Times New Roman" panose="02020603050405020304" pitchFamily="18" charset="0"/>
              <a:ea typeface="Times New Roman" panose="02020603050405020304" pitchFamily="18" charset="0"/>
            </a:endParaRPr>
          </a:p>
          <a:p>
            <a:pPr marL="34290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تعزز تكنولوجيا المعلومات والاتصالات تعلم الموضوعات.</a:t>
            </a:r>
            <a:endParaRPr lang="en-US" sz="4000" dirty="0">
              <a:effectLst/>
              <a:latin typeface="Times New Roman" panose="02020603050405020304" pitchFamily="18" charset="0"/>
              <a:ea typeface="Times New Roman" panose="02020603050405020304" pitchFamily="18" charset="0"/>
            </a:endParaRPr>
          </a:p>
          <a:p>
            <a:pPr marL="34290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يطور استخدام تكنولوجيا المعلومات والاتصالات معرفة القراءة والكتابة وقدرة تكنولوجيا المعلومات والاتصالات.</a:t>
            </a:r>
            <a:endParaRPr lang="en-US" sz="4000" dirty="0">
              <a:effectLst/>
              <a:latin typeface="Times New Roman" panose="02020603050405020304" pitchFamily="18" charset="0"/>
              <a:ea typeface="Times New Roman" panose="02020603050405020304" pitchFamily="18" charset="0"/>
            </a:endParaRPr>
          </a:p>
          <a:p>
            <a:pPr marL="342900" indent="-342900" algn="r" rtl="1">
              <a:buFont typeface="+mj-lt"/>
              <a:buAutoNum type="arabicPeriod"/>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يشجع استخدام تكنولوجيا المعلومات والاتصالات على التعاون.</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60174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443947" y="967409"/>
            <a:ext cx="10542106" cy="951762"/>
          </a:xfrm>
        </p:spPr>
        <p:txBody>
          <a:bodyPr/>
          <a:lstStyle/>
          <a:p>
            <a:pPr algn="r" rtl="1"/>
            <a:r>
              <a:rPr lang="ar-DZ" b="1"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rPr>
              <a:t>القضايا الرئيسية فيما يتعلق بأهمية تكنولوجيا المعلومات والاتصالات في التعليم تابع )</a:t>
            </a:r>
            <a:endParaRPr lang="en-US"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78903" y="2584179"/>
            <a:ext cx="11595653" cy="4678204"/>
          </a:xfrm>
          <a:prstGeom prst="rect">
            <a:avLst/>
          </a:prstGeom>
          <a:noFill/>
        </p:spPr>
        <p:txBody>
          <a:bodyPr wrap="square" rtlCol="1">
            <a:spAutoFit/>
          </a:bodyPr>
          <a:lstStyle/>
          <a:p>
            <a:pPr marL="742950" indent="-742950" algn="r" rtl="1">
              <a:buFont typeface="+mj-lt"/>
              <a:buAutoNum type="arabicPeriod" startAt="7"/>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يحفز استخدام تكنولوجيا المعلومات والاتصالات التعلم.</a:t>
            </a:r>
            <a:endParaRPr lang="ar-DZ" sz="4000" dirty="0">
              <a:latin typeface="Times New Roman" panose="02020603050405020304" pitchFamily="18" charset="0"/>
              <a:cs typeface="Traditional Arabic" panose="02020603050405020304" pitchFamily="18" charset="-78"/>
            </a:endParaRPr>
          </a:p>
          <a:p>
            <a:pPr marL="742950" indent="-742950" algn="r" rtl="1">
              <a:buFont typeface="+mj-lt"/>
              <a:buAutoNum type="arabicPeriod" startAt="7"/>
            </a:pPr>
            <a:r>
              <a:rPr lang="ar-DZ" sz="4000" dirty="0">
                <a:latin typeface="Times New Roman" panose="02020603050405020304" pitchFamily="18" charset="0"/>
                <a:cs typeface="Traditional Arabic" panose="02020603050405020304" pitchFamily="18" charset="-78"/>
              </a:rPr>
              <a:t>تعمل تكنولوجيا المعلومات والاتصالات في التعليم على تحسين المشاركة والاحتفاظ بالمعرفة.</a:t>
            </a:r>
            <a:endParaRPr lang="en-US" sz="4000" dirty="0">
              <a:latin typeface="Times New Roman" panose="02020603050405020304" pitchFamily="18" charset="0"/>
              <a:cs typeface="Traditional Arabic" panose="02020603050405020304" pitchFamily="18" charset="-78"/>
            </a:endParaRPr>
          </a:p>
          <a:p>
            <a:pPr marL="742950" indent="-742950" algn="r" rtl="1">
              <a:buFont typeface="+mj-lt"/>
              <a:buAutoNum type="arabicPeriod" startAt="7"/>
            </a:pPr>
            <a:r>
              <a:rPr lang="ar-DZ" sz="4000" dirty="0">
                <a:latin typeface="Times New Roman" panose="02020603050405020304" pitchFamily="18" charset="0"/>
                <a:cs typeface="Traditional Arabic" panose="02020603050405020304" pitchFamily="18" charset="-78"/>
              </a:rPr>
              <a:t>يسمح استخدام تكنولوجيا المعلومات والاتصالات بتدريس التمايز الفعال مع التكنولوجيا.</a:t>
            </a:r>
            <a:endParaRPr lang="en-US" sz="4000" dirty="0">
              <a:latin typeface="Times New Roman" panose="02020603050405020304" pitchFamily="18" charset="0"/>
              <a:cs typeface="Traditional Arabic" panose="02020603050405020304" pitchFamily="18" charset="-78"/>
            </a:endParaRPr>
          </a:p>
          <a:p>
            <a:pPr marL="742950" indent="-742950" algn="r" rtl="1">
              <a:buFont typeface="+mj-lt"/>
              <a:buAutoNum type="arabicPeriod" startAt="7"/>
            </a:pPr>
            <a:r>
              <a:rPr lang="ar-DZ" sz="4000" dirty="0">
                <a:latin typeface="Times New Roman" panose="02020603050405020304" pitchFamily="18" charset="0"/>
                <a:cs typeface="Traditional Arabic" panose="02020603050405020304" pitchFamily="18" charset="-78"/>
              </a:rPr>
              <a:t>يعد تكامل تكنولوجيا المعلومات والاتصالات جزءًا أساسيًا من المنهج الدراسي.</a:t>
            </a:r>
            <a:endParaRPr lang="en-US" sz="4000" dirty="0">
              <a:latin typeface="Times New Roman" panose="02020603050405020304" pitchFamily="18" charset="0"/>
              <a:cs typeface="Traditional Arabic" panose="02020603050405020304" pitchFamily="18" charset="-78"/>
            </a:endParaRPr>
          </a:p>
          <a:p>
            <a:pPr marL="742950" indent="-742950" algn="r" rtl="1">
              <a:buFont typeface="+mj-lt"/>
              <a:buAutoNum type="arabicPeriod" startAt="7"/>
            </a:pPr>
            <a:endParaRPr lang="en-US" sz="4000" dirty="0">
              <a:latin typeface="Times New Roman" panose="02020603050405020304" pitchFamily="18" charset="0"/>
              <a:cs typeface="Traditional Arabic" panose="02020603050405020304" pitchFamily="18" charset="-78"/>
            </a:endParaRPr>
          </a:p>
          <a:p>
            <a:pPr marL="342900" lvl="0" indent="-342900" algn="r" rtl="1">
              <a:buFont typeface="+mj-lt"/>
              <a:buAutoNum type="arabicPeriod" startAt="7"/>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328651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781878" y="728870"/>
            <a:ext cx="9939131" cy="951762"/>
          </a:xfrm>
        </p:spPr>
        <p:txBody>
          <a:bodyPr/>
          <a:lstStyle/>
          <a:p>
            <a:pPr algn="ctr" rtl="1"/>
            <a:r>
              <a:rPr lang="ar-DZ" sz="4400" b="1"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rPr>
              <a:t>قضايا تكنولوجيا المعلومات والاتصالات في التعليم</a:t>
            </a:r>
            <a:endParaRPr lang="en-US" sz="4400"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78903" y="2584179"/>
            <a:ext cx="11595653" cy="4062651"/>
          </a:xfrm>
          <a:prstGeom prst="rect">
            <a:avLst/>
          </a:prstGeom>
          <a:noFill/>
        </p:spPr>
        <p:txBody>
          <a:bodyPr wrap="square" rtlCol="1">
            <a:spAutoFit/>
          </a:bodyPr>
          <a:lstStyle/>
          <a:p>
            <a:pPr algn="just" rtl="1"/>
            <a:r>
              <a:rPr lang="ar-DZ" sz="4800" dirty="0">
                <a:effectLst/>
                <a:latin typeface="Times New Roman" panose="02020603050405020304" pitchFamily="18" charset="0"/>
                <a:ea typeface="Times New Roman" panose="02020603050405020304" pitchFamily="18" charset="0"/>
                <a:cs typeface="Traditional Arabic" panose="02020603050405020304" pitchFamily="18" charset="-78"/>
              </a:rPr>
              <a:t>عندما يكون المعلمون على دراية رقميا ويتم تدريبهم على استخدام تكنولوجيا المعلومات والاتصالات، يمكن أن تؤدي هذه الأساليب إلى مهارات التفكير العليا، وتوفر خيارات إبداعية وفردية للطلاب للتعبير عن فهمهم، و ترك الطلاب أكثر استعدادًا للتعامل مع التغيير التكنولوجي المستمر في المجتمع ومكان العمل. </a:t>
            </a:r>
            <a:endParaRPr lang="en-US" sz="4800" dirty="0">
              <a:latin typeface="Times New Roman" panose="02020603050405020304" pitchFamily="18" charset="0"/>
              <a:cs typeface="Traditional Arabic" panose="02020603050405020304" pitchFamily="18" charset="-78"/>
            </a:endParaRPr>
          </a:p>
          <a:p>
            <a:pPr marL="342900" lvl="0" indent="-342900" algn="r" rtl="1">
              <a:buFont typeface="+mj-lt"/>
              <a:buAutoNum type="arabicPeriod" startAt="7"/>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51715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A48B6-DE17-4539-BC1B-E49182AADC95}"/>
              </a:ext>
            </a:extLst>
          </p:cNvPr>
          <p:cNvSpPr>
            <a:spLocks noGrp="1"/>
          </p:cNvSpPr>
          <p:nvPr>
            <p:ph type="title"/>
          </p:nvPr>
        </p:nvSpPr>
        <p:spPr>
          <a:xfrm>
            <a:off x="781878" y="728870"/>
            <a:ext cx="9939131" cy="951762"/>
          </a:xfrm>
        </p:spPr>
        <p:txBody>
          <a:bodyPr/>
          <a:lstStyle/>
          <a:p>
            <a:pPr algn="ctr" rtl="1"/>
            <a:r>
              <a:rPr lang="ar-DZ" sz="4400" b="1" dirty="0">
                <a:solidFill>
                  <a:srgbClr val="00B050"/>
                </a:solidFill>
                <a:effectLst/>
                <a:latin typeface="Times New Roman" panose="02020603050405020304" pitchFamily="18" charset="0"/>
                <a:ea typeface="Times New Roman" panose="02020603050405020304" pitchFamily="18" charset="0"/>
                <a:cs typeface="Traditional Arabic" panose="02020603050405020304" pitchFamily="18" charset="-78"/>
              </a:rPr>
              <a:t>أهمية تفاعل الطلاب مع التكنولوجيا</a:t>
            </a:r>
            <a:endParaRPr lang="en-US" sz="4400" dirty="0">
              <a:solidFill>
                <a:srgbClr val="00B050"/>
              </a:solidFill>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348562FD-0F73-43F1-ADA1-9C416ED85320}"/>
              </a:ext>
            </a:extLst>
          </p:cNvPr>
          <p:cNvSpPr txBox="1"/>
          <p:nvPr/>
        </p:nvSpPr>
        <p:spPr>
          <a:xfrm>
            <a:off x="178903" y="2584179"/>
            <a:ext cx="11595653" cy="4062651"/>
          </a:xfrm>
          <a:prstGeom prst="rect">
            <a:avLst/>
          </a:prstGeom>
          <a:noFill/>
        </p:spPr>
        <p:txBody>
          <a:bodyPr wrap="square" rtlCol="1">
            <a:spAutoFit/>
          </a:bodyPr>
          <a:lstStyle/>
          <a:p>
            <a:pPr algn="just" rtl="1"/>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     من المهم أن يتفاعل الطلاب مع تكنولوجيا المعلومات والاتصالات بحيث:</a:t>
            </a:r>
            <a:endParaRPr lang="en-US" sz="4000" dirty="0">
              <a:effectLst/>
              <a:latin typeface="Times New Roman" panose="02020603050405020304" pitchFamily="18" charset="0"/>
              <a:ea typeface="Times New Roman" panose="02020603050405020304" pitchFamily="18" charset="0"/>
            </a:endParaRPr>
          </a:p>
          <a:p>
            <a:pPr marL="342900" lvl="0" indent="-342900" algn="just" rtl="1">
              <a:buFont typeface="Symbol" panose="05050102010706020507" pitchFamily="18" charset="2"/>
              <a:buChar char=""/>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يتم تعلم مهارات القرن الحادي والعشرين وتطوير القدرات في مجال تكنولوجيا المعلومات والاتصالات ومحو الأمية في مجال تكنولوجيا المعلومات والاتصالات.</a:t>
            </a:r>
            <a:endParaRPr lang="en-US" sz="4000" dirty="0">
              <a:effectLst/>
              <a:latin typeface="Times New Roman" panose="02020603050405020304" pitchFamily="18" charset="0"/>
              <a:ea typeface="Times New Roman" panose="02020603050405020304" pitchFamily="18" charset="0"/>
            </a:endParaRPr>
          </a:p>
          <a:p>
            <a:pPr marL="342900" lvl="0" indent="-342900" algn="just" rtl="1">
              <a:buFont typeface="Symbol" panose="05050102010706020507" pitchFamily="18" charset="2"/>
              <a:buChar char=""/>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إعداد الطلاب لمجتمع متكامل تهيمن عليه تطورات تكنولوجيا المعلومات والاتصالات.</a:t>
            </a:r>
            <a:endParaRPr lang="en-US" sz="4000" dirty="0">
              <a:effectLst/>
              <a:latin typeface="Times New Roman" panose="02020603050405020304" pitchFamily="18" charset="0"/>
              <a:ea typeface="Times New Roman" panose="02020603050405020304" pitchFamily="18" charset="0"/>
            </a:endParaRPr>
          </a:p>
          <a:p>
            <a:pPr marL="342900" lvl="0" indent="-342900" algn="just" rtl="1">
              <a:buFont typeface="Symbol" panose="05050102010706020507" pitchFamily="18" charset="2"/>
              <a:buChar char=""/>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تعلم فكرة استخدام تكنولوجيا المعلومات والاتصالات كأداة للتعلم مدى الحياة.</a:t>
            </a:r>
            <a:endParaRPr lang="en-US" sz="4000" dirty="0">
              <a:effectLst/>
              <a:latin typeface="Times New Roman" panose="02020603050405020304" pitchFamily="18" charset="0"/>
              <a:ea typeface="Times New Roman" panose="02020603050405020304" pitchFamily="18" charset="0"/>
            </a:endParaRPr>
          </a:p>
          <a:p>
            <a:pPr marL="342900" lvl="0" indent="-342900" algn="just" rtl="1">
              <a:buFont typeface="Symbol" panose="05050102010706020507" pitchFamily="18" charset="2"/>
              <a:buChar char=""/>
            </a:pPr>
            <a:r>
              <a:rPr lang="ar-DZ" sz="4000" dirty="0">
                <a:effectLst/>
                <a:latin typeface="Times New Roman" panose="02020603050405020304" pitchFamily="18" charset="0"/>
                <a:ea typeface="Times New Roman" panose="02020603050405020304" pitchFamily="18" charset="0"/>
                <a:cs typeface="Traditional Arabic" panose="02020603050405020304" pitchFamily="18" charset="-78"/>
              </a:rPr>
              <a:t>يحسن مستويات التحصيل العلمي.</a:t>
            </a:r>
            <a:endParaRPr lang="en-US" sz="40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startAt="7"/>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421980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TM02900722[[fn=Salle Ion]]</Template>
  <TotalTime>72</TotalTime>
  <Words>550</Words>
  <Application>Microsoft Office PowerPoint</Application>
  <PresentationFormat>Grand écran</PresentationFormat>
  <Paragraphs>36</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Century Gothic</vt:lpstr>
      <vt:lpstr>Symbol</vt:lpstr>
      <vt:lpstr>Times New Roman</vt:lpstr>
      <vt:lpstr>Wingdings 3</vt:lpstr>
      <vt:lpstr>Salle d’ions</vt:lpstr>
      <vt:lpstr>إدماج تكنولوجيا المعلومات والاتصال في التعليم</vt:lpstr>
      <vt:lpstr>مقدمة</vt:lpstr>
      <vt:lpstr>مقدمة ( تابع )</vt:lpstr>
      <vt:lpstr>ما هي تكنولوجيا المعلومات والاتصالات؟ </vt:lpstr>
      <vt:lpstr>أهمية تكنولوجيا المعلومات والاتصالات في التعليم </vt:lpstr>
      <vt:lpstr>القضايا الرئيسية فيما يتعلق بأهمية تكنولوجيا المعلومات والاتصالات في التعليم</vt:lpstr>
      <vt:lpstr>القضايا الرئيسية فيما يتعلق بأهمية تكنولوجيا المعلومات والاتصالات في التعليم تابع )</vt:lpstr>
      <vt:lpstr>قضايا تكنولوجيا المعلومات والاتصالات في التعليم</vt:lpstr>
      <vt:lpstr>أهمية تفاعل الطلاب مع التكنولوجيا</vt:lpstr>
      <vt:lpstr>آثار تكنولوجيا المعلومات والاتصالات في التعليم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ouled hadj brahim brahim</dc:creator>
  <cp:lastModifiedBy>ouled hadj brahim brahim</cp:lastModifiedBy>
  <cp:revision>9</cp:revision>
  <dcterms:created xsi:type="dcterms:W3CDTF">2023-03-25T22:05:48Z</dcterms:created>
  <dcterms:modified xsi:type="dcterms:W3CDTF">2023-03-25T23:18:07Z</dcterms:modified>
</cp:coreProperties>
</file>