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2" r:id="rId9"/>
    <p:sldId id="265" r:id="rId10"/>
    <p:sldId id="263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5923F103-BC34-4FE4-A40E-EDDEECFDA5D0}" type="datetimeFigureOut">
              <a:rPr lang="en-US" smtClean="0"/>
              <a:pPr/>
              <a:t>4/1/2023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700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smtClean="0"/>
              <a:t>4/1/2023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7162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AFF16868-8199-4C2C-A5B1-63AEE139F88E}" type="datetimeFigureOut">
              <a:rPr lang="en-US" smtClean="0"/>
              <a:t>4/1/2023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8811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AAD9FF7F-6988-44CC-821B-644E70CD2F73}" type="datetimeFigureOut">
              <a:rPr lang="en-US" smtClean="0"/>
              <a:t>4/1/2023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98914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2BE451C3-0FF4-47C4-B829-773ADF60F88C}" type="datetimeFigureOut">
              <a:rPr lang="en-US" smtClean="0"/>
              <a:t>4/1/2023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60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smtClean="0"/>
              <a:t>4/1/2023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041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smtClean="0"/>
              <a:t>4/1/2023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907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6D93-FCAC-47E0-A2EE-787E62CA814C}" type="datetimeFigureOut">
              <a:rPr lang="en-US" smtClean="0"/>
              <a:t>4/1/2023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635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DA879A6-0FD0-4734-A311-86BFCA472E6E}" type="datetimeFigureOut">
              <a:rPr lang="en-US" smtClean="0"/>
              <a:t>4/1/2023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4348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smtClean="0"/>
              <a:t>4/1/2023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939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F34E6425-0181-43F2-84FC-787E803FD2F8}" type="datetimeFigureOut">
              <a:rPr lang="en-US" smtClean="0"/>
              <a:t>4/1/2023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035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smtClean="0"/>
              <a:t>4/1/2023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8661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smtClean="0"/>
              <a:t>4/1/2023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9614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smtClean="0"/>
              <a:t>4/1/2023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9039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smtClean="0"/>
              <a:t>4/1/2023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3223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smtClean="0"/>
              <a:t>4/1/2023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5888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smtClean="0"/>
              <a:t>4/1/2023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9989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E451C3-0FF4-47C4-B829-773ADF60F88C}" type="datetimeFigureOut">
              <a:rPr lang="en-US" smtClean="0"/>
              <a:t>4/1/2023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35542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689" r:id="rId15"/>
    <p:sldLayoutId id="2147483690" r:id="rId16"/>
    <p:sldLayoutId id="2147483691" r:id="rId17"/>
  </p:sldLayoutIdLst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hf sldNum="0" hdr="0" ftr="0" dt="0"/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2CC136-A419-4F57-997C-2FC98C3693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1600" y="1737143"/>
            <a:ext cx="9448800" cy="1825096"/>
          </a:xfrm>
        </p:spPr>
        <p:txBody>
          <a:bodyPr/>
          <a:lstStyle/>
          <a:p>
            <a:r>
              <a:rPr lang="ar-DZ" sz="60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إنتاج وثيقة تتضمن النص أو الصورة</a:t>
            </a:r>
            <a:endParaRPr lang="ar-DZ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2BB3247-E20A-4890-979C-6C4A305C9345}"/>
              </a:ext>
            </a:extLst>
          </p:cNvPr>
          <p:cNvSpPr txBox="1"/>
          <p:nvPr/>
        </p:nvSpPr>
        <p:spPr>
          <a:xfrm>
            <a:off x="7845286" y="702365"/>
            <a:ext cx="4002157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DZ" sz="3200" dirty="0">
                <a:solidFill>
                  <a:srgbClr val="FFFF00"/>
                </a:solidFill>
              </a:rPr>
              <a:t>مقياس: الإعلام الآلي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6BE296D-712A-4CAA-A283-9E13D2AE9BD7}"/>
              </a:ext>
            </a:extLst>
          </p:cNvPr>
          <p:cNvSpPr txBox="1"/>
          <p:nvPr/>
        </p:nvSpPr>
        <p:spPr>
          <a:xfrm>
            <a:off x="748748" y="5188226"/>
            <a:ext cx="4002157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DZ" sz="3200" dirty="0">
                <a:solidFill>
                  <a:srgbClr val="FFFF00"/>
                </a:solidFill>
              </a:rPr>
              <a:t>الدرس الثالث</a:t>
            </a:r>
          </a:p>
        </p:txBody>
      </p:sp>
    </p:spTree>
    <p:extLst>
      <p:ext uri="{BB962C8B-B14F-4D97-AF65-F5344CB8AC3E}">
        <p14:creationId xmlns:p14="http://schemas.microsoft.com/office/powerpoint/2010/main" val="26119374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DA7B9CA-72FF-40CF-B6EB-FB1CB2AC6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1400" y="247539"/>
            <a:ext cx="8610600" cy="1293028"/>
          </a:xfrm>
        </p:spPr>
        <p:txBody>
          <a:bodyPr>
            <a:normAutofit/>
          </a:bodyPr>
          <a:lstStyle/>
          <a:p>
            <a:pPr algn="ctr"/>
            <a:r>
              <a:rPr lang="ar-DZ" sz="6600" b="1" dirty="0">
                <a:solidFill>
                  <a:srgbClr val="FFFF00"/>
                </a:solidFill>
              </a:rPr>
              <a:t>الخلاصة</a:t>
            </a:r>
            <a:endParaRPr lang="ar-DZ" sz="6600" dirty="0">
              <a:solidFill>
                <a:srgbClr val="FFFF00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C3C1AF0-6ECD-42E4-BEF2-9A662E8C2B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3204" y="1637969"/>
            <a:ext cx="11807687" cy="4550797"/>
          </a:xfrm>
        </p:spPr>
        <p:txBody>
          <a:bodyPr>
            <a:normAutofit fontScale="62500" lnSpcReduction="20000"/>
          </a:bodyPr>
          <a:lstStyle/>
          <a:p>
            <a:pPr rtl="1"/>
            <a:endParaRPr lang="ar-DZ" b="1" dirty="0"/>
          </a:p>
          <a:p>
            <a:pPr marL="0" indent="0" rtl="1">
              <a:buNone/>
            </a:pPr>
            <a:r>
              <a:rPr lang="ar-DZ" sz="6000" dirty="0"/>
              <a:t>    إنتاج وثيقة </a:t>
            </a:r>
            <a:r>
              <a:rPr lang="ar-DZ" sz="60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تتضمن النص أو الصورة </a:t>
            </a:r>
            <a:r>
              <a:rPr lang="ar-DZ" sz="6000" dirty="0"/>
              <a:t>هو عملية مهمة وضرورية في عالم الإعلام والاتصالات، حيث يتم إنشاء وثيقة مكتوبة أو مصورة بغرض التوثيق والحفظ والتوزيع.</a:t>
            </a:r>
          </a:p>
          <a:p>
            <a:pPr marL="0" indent="0" rtl="1">
              <a:buNone/>
            </a:pPr>
            <a:r>
              <a:rPr lang="ar-DZ" sz="6000" dirty="0"/>
              <a:t>    تتطلب عملية </a:t>
            </a:r>
            <a:r>
              <a:rPr lang="ar-DZ" sz="60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إنتاج وثيقة تتضمن النص أو الصورة </a:t>
            </a:r>
            <a:r>
              <a:rPr lang="ar-DZ" sz="6000" dirty="0"/>
              <a:t>الكثير من الجهد والتخطيط والتنسيق، حيث يتم:</a:t>
            </a:r>
          </a:p>
          <a:p>
            <a:r>
              <a:rPr lang="ar-DZ" sz="6000" dirty="0"/>
              <a:t> تحديد الموضوع .</a:t>
            </a:r>
          </a:p>
          <a:p>
            <a:r>
              <a:rPr lang="ar-DZ" sz="6000" dirty="0"/>
              <a:t>جمع المعلومات والصور والبيانات ذات الصلة.</a:t>
            </a:r>
          </a:p>
          <a:p>
            <a:r>
              <a:rPr lang="ar-DZ" sz="6000" dirty="0"/>
              <a:t> ثم تنظيمها وترتيبها وإعدادها بشكل مناسب. ويتضمن العملية التنسيق والتصميم والنشر، وذلك لتحقيق الجمال والوضوح والفائدة في الوثيقة.</a:t>
            </a:r>
          </a:p>
          <a:p>
            <a:endParaRPr lang="ar-DZ" dirty="0"/>
          </a:p>
        </p:txBody>
      </p:sp>
    </p:spTree>
    <p:extLst>
      <p:ext uri="{BB962C8B-B14F-4D97-AF65-F5344CB8AC3E}">
        <p14:creationId xmlns:p14="http://schemas.microsoft.com/office/powerpoint/2010/main" val="3382370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C3C1AF0-6ECD-42E4-BEF2-9A662E8C2B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3205" y="1637969"/>
            <a:ext cx="11169926" cy="4550797"/>
          </a:xfrm>
        </p:spPr>
        <p:txBody>
          <a:bodyPr>
            <a:normAutofit/>
          </a:bodyPr>
          <a:lstStyle/>
          <a:p>
            <a:pPr rtl="1"/>
            <a:endParaRPr lang="ar-DZ" b="1" dirty="0"/>
          </a:p>
          <a:p>
            <a:pPr marL="0" indent="0" rtl="1">
              <a:buNone/>
            </a:pPr>
            <a:r>
              <a:rPr lang="ar-DZ" sz="6000" dirty="0"/>
              <a:t>ويتضمن العملية التنسيق والتصميم والنشر.</a:t>
            </a:r>
          </a:p>
          <a:p>
            <a:pPr marL="0" indent="0" rtl="1">
              <a:buNone/>
            </a:pPr>
            <a:r>
              <a:rPr lang="ar-DZ" sz="6000" dirty="0"/>
              <a:t> وذلك لتحقيق الجمال والوضوح والفائدة في الوثيقة.</a:t>
            </a:r>
          </a:p>
          <a:p>
            <a:endParaRPr lang="ar-DZ" dirty="0"/>
          </a:p>
        </p:txBody>
      </p:sp>
    </p:spTree>
    <p:extLst>
      <p:ext uri="{BB962C8B-B14F-4D97-AF65-F5344CB8AC3E}">
        <p14:creationId xmlns:p14="http://schemas.microsoft.com/office/powerpoint/2010/main" val="2012766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1950A36-A94A-4C09-AB0C-212D3D7208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ar-DZ" sz="6600" b="1" dirty="0">
                <a:solidFill>
                  <a:srgbClr val="FFFF00"/>
                </a:solidFill>
              </a:rPr>
              <a:t>عناصر الدرس</a:t>
            </a:r>
            <a:endParaRPr lang="ar-DZ" sz="6600" dirty="0">
              <a:solidFill>
                <a:srgbClr val="FFFF00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0774960-1554-45C9-8274-A2E3334EF2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043" y="2194560"/>
            <a:ext cx="11241157" cy="4024125"/>
          </a:xfrm>
        </p:spPr>
        <p:txBody>
          <a:bodyPr>
            <a:normAutofit fontScale="92500" lnSpcReduction="20000"/>
          </a:bodyPr>
          <a:lstStyle/>
          <a:p>
            <a:pPr rtl="1"/>
            <a:endParaRPr lang="ar-DZ" dirty="0"/>
          </a:p>
          <a:p>
            <a:pPr rtl="1"/>
            <a:r>
              <a:rPr lang="ar-DZ" sz="6000" dirty="0"/>
              <a:t>أهمية إنتاج وثيقة تتضمن النص أو الصورة.</a:t>
            </a:r>
          </a:p>
          <a:p>
            <a:pPr rtl="1"/>
            <a:r>
              <a:rPr lang="ar-DZ" sz="6000" dirty="0"/>
              <a:t>خطوات إنتاج وثيقة تتضمن النص أو الصورة.</a:t>
            </a:r>
          </a:p>
          <a:p>
            <a:pPr rtl="1"/>
            <a:r>
              <a:rPr lang="ar-DZ" sz="6000" dirty="0"/>
              <a:t>إعداد النصوص والصور.</a:t>
            </a:r>
          </a:p>
          <a:p>
            <a:pPr rtl="1"/>
            <a:r>
              <a:rPr lang="ar-DZ" sz="6000" dirty="0"/>
              <a:t>التنسيق والتصميم.</a:t>
            </a:r>
          </a:p>
          <a:p>
            <a:pPr rtl="1"/>
            <a:r>
              <a:rPr lang="ar-DZ" sz="6000" dirty="0"/>
              <a:t>الخلاصة</a:t>
            </a:r>
          </a:p>
          <a:p>
            <a:endParaRPr lang="ar-DZ" dirty="0"/>
          </a:p>
        </p:txBody>
      </p:sp>
    </p:spTree>
    <p:extLst>
      <p:ext uri="{BB962C8B-B14F-4D97-AF65-F5344CB8AC3E}">
        <p14:creationId xmlns:p14="http://schemas.microsoft.com/office/powerpoint/2010/main" val="1545029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6F0444-2DD4-4AD4-A2ED-843A3EE35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0364" y="565590"/>
            <a:ext cx="2998305" cy="1293028"/>
          </a:xfrm>
        </p:spPr>
        <p:txBody>
          <a:bodyPr>
            <a:noAutofit/>
          </a:bodyPr>
          <a:lstStyle/>
          <a:p>
            <a:pPr algn="ctr"/>
            <a:r>
              <a:rPr lang="ar-DZ" sz="6600" b="1" dirty="0">
                <a:solidFill>
                  <a:srgbClr val="FFFF00"/>
                </a:solidFill>
              </a:rPr>
              <a:t>مقدمة</a:t>
            </a:r>
            <a:br>
              <a:rPr lang="ar-DZ" sz="6600" b="1" dirty="0">
                <a:solidFill>
                  <a:srgbClr val="FFFF00"/>
                </a:solidFill>
              </a:rPr>
            </a:br>
            <a:endParaRPr lang="ar-DZ" sz="6600" dirty="0">
              <a:solidFill>
                <a:srgbClr val="FFFF00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E9119D5-A0C5-48EB-836A-5412C9D40A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069" y="1852932"/>
            <a:ext cx="11343861" cy="4439478"/>
          </a:xfrm>
        </p:spPr>
        <p:txBody>
          <a:bodyPr>
            <a:normAutofit fontScale="92500" lnSpcReduction="10000"/>
          </a:bodyPr>
          <a:lstStyle/>
          <a:p>
            <a:pPr marL="0" indent="0" algn="just" rtl="1">
              <a:buNone/>
            </a:pPr>
            <a:r>
              <a:rPr lang="ar-DZ" sz="4800" dirty="0"/>
              <a:t>    إنتاج وثيقة تتضمن النص أو الصورة هو عملية مهمة في عالم الإعلام والاتصالات، حيث يتم إنشاء وثيقة مكتوبة أو مصورة بغرض التوثيق والحفظ والتوزيع.</a:t>
            </a:r>
          </a:p>
          <a:p>
            <a:pPr marL="0" indent="0" algn="just" rtl="1">
              <a:buNone/>
            </a:pPr>
            <a:r>
              <a:rPr lang="ar-DZ" sz="4800" dirty="0"/>
              <a:t>     يتطلب إنتاج وثيقة تتضمن النص أو الصورة الكثير من الجهد والتخطيط والتنسيق، حيث يتم تحديد الموضوع وجمع المعلومات والصور والبيانات ذات الصلة، ثم تنظيمها وترتيبها وإعدادها بشكل مناسب.</a:t>
            </a:r>
          </a:p>
          <a:p>
            <a:pPr marL="0" indent="0">
              <a:buNone/>
            </a:pPr>
            <a:endParaRPr lang="ar-DZ" dirty="0"/>
          </a:p>
        </p:txBody>
      </p:sp>
    </p:spTree>
    <p:extLst>
      <p:ext uri="{BB962C8B-B14F-4D97-AF65-F5344CB8AC3E}">
        <p14:creationId xmlns:p14="http://schemas.microsoft.com/office/powerpoint/2010/main" val="1494446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314873A-08C1-443A-B3A2-985E758FA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9183" y="671608"/>
            <a:ext cx="8610600" cy="1293028"/>
          </a:xfrm>
        </p:spPr>
        <p:txBody>
          <a:bodyPr/>
          <a:lstStyle/>
          <a:p>
            <a:pPr algn="ctr"/>
            <a:r>
              <a:rPr lang="ar-DZ" sz="4000" b="1" dirty="0">
                <a:solidFill>
                  <a:srgbClr val="FFFF00"/>
                </a:solidFill>
              </a:rPr>
              <a:t>أهمية إنتاج وثيقة تتضمن النص أو الصورة</a:t>
            </a:r>
            <a:br>
              <a:rPr lang="ar-DZ" sz="4000" b="1" dirty="0">
                <a:solidFill>
                  <a:srgbClr val="FFFF00"/>
                </a:solidFill>
              </a:rPr>
            </a:br>
            <a:endParaRPr lang="ar-DZ" dirty="0">
              <a:solidFill>
                <a:srgbClr val="FFFF00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C53C140-E7F5-493C-A631-CDDEC05C8E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304" y="1789043"/>
            <a:ext cx="11174896" cy="4731027"/>
          </a:xfrm>
        </p:spPr>
        <p:txBody>
          <a:bodyPr>
            <a:normAutofit fontScale="70000" lnSpcReduction="20000"/>
          </a:bodyPr>
          <a:lstStyle/>
          <a:p>
            <a:pPr marL="1143000" indent="-1143000" algn="just" rtl="1">
              <a:buFont typeface="+mj-lt"/>
              <a:buAutoNum type="arabicPeriod"/>
            </a:pPr>
            <a:r>
              <a:rPr lang="ar-DZ" sz="6000" dirty="0"/>
              <a:t>يعد إنتاج وثيقة تتضمن النص أو الصورة أمرًا ضروريًا في العديد من المجالات، مثل الصحافة والإعلام والتسويق والتعليم والعلوم والتاريخ وغيرها، في الصحافة والإعلام.</a:t>
            </a:r>
          </a:p>
          <a:p>
            <a:pPr marL="1143000" indent="-1143000" algn="just" rtl="1">
              <a:buFont typeface="+mj-lt"/>
              <a:buAutoNum type="arabicPeriod"/>
            </a:pPr>
            <a:r>
              <a:rPr lang="ar-DZ" sz="6000" dirty="0"/>
              <a:t>تستخدم وثائق النص والصورة لتوثيق الأحداث والتقارير والتحقيقات والتحليلات.</a:t>
            </a:r>
          </a:p>
          <a:p>
            <a:pPr marL="1143000" indent="-1143000" algn="just" rtl="1">
              <a:buFont typeface="+mj-lt"/>
              <a:buAutoNum type="arabicPeriod"/>
            </a:pPr>
            <a:r>
              <a:rPr lang="ar-DZ" sz="6000" dirty="0"/>
              <a:t>تساعد في نشر المعلومات بشكل دقيق وشامل. </a:t>
            </a:r>
          </a:p>
          <a:p>
            <a:pPr marL="1143000" indent="-1143000" algn="just" rtl="1">
              <a:buFont typeface="+mj-lt"/>
              <a:buAutoNum type="arabicPeriod"/>
            </a:pPr>
            <a:r>
              <a:rPr lang="ar-DZ" sz="6000" dirty="0"/>
              <a:t>في التسويق، تستخدم وثائق النص والصورة:</a:t>
            </a:r>
          </a:p>
          <a:p>
            <a:pPr lvl="4" algn="just"/>
            <a:r>
              <a:rPr lang="ar-DZ" sz="5400" dirty="0"/>
              <a:t>للترويج المنتجات والخدمات والعلامات التجارية.</a:t>
            </a:r>
          </a:p>
          <a:p>
            <a:pPr lvl="4" algn="just"/>
            <a:r>
              <a:rPr lang="ar-DZ" sz="5400" dirty="0"/>
              <a:t>تساعد في جذب العملاء وزيادة المبيعات.</a:t>
            </a:r>
          </a:p>
          <a:p>
            <a:endParaRPr lang="ar-DZ" dirty="0"/>
          </a:p>
        </p:txBody>
      </p:sp>
    </p:spTree>
    <p:extLst>
      <p:ext uri="{BB962C8B-B14F-4D97-AF65-F5344CB8AC3E}">
        <p14:creationId xmlns:p14="http://schemas.microsoft.com/office/powerpoint/2010/main" val="29943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5CE135-0145-446B-9064-FD6CFD562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1400" y="380060"/>
            <a:ext cx="8610600" cy="1293028"/>
          </a:xfrm>
        </p:spPr>
        <p:txBody>
          <a:bodyPr/>
          <a:lstStyle/>
          <a:p>
            <a:pPr algn="ctr"/>
            <a:r>
              <a:rPr lang="ar-DZ" b="1" dirty="0">
                <a:solidFill>
                  <a:srgbClr val="FFFF00"/>
                </a:solidFill>
              </a:rPr>
              <a:t>خطوات إنتاج وثيقة تتضمن النص أو الصورة</a:t>
            </a:r>
            <a:endParaRPr lang="ar-DZ" dirty="0">
              <a:solidFill>
                <a:srgbClr val="FFFF00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0D41296-A007-433C-90B3-3DC28A625D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817" y="1789044"/>
            <a:ext cx="11095383" cy="4797286"/>
          </a:xfrm>
        </p:spPr>
        <p:txBody>
          <a:bodyPr>
            <a:normAutofit fontScale="47500" lnSpcReduction="20000"/>
          </a:bodyPr>
          <a:lstStyle/>
          <a:p>
            <a:pPr marL="0" indent="0" algn="just" rtl="1">
              <a:buNone/>
            </a:pPr>
            <a:r>
              <a:rPr lang="ar-DZ" sz="7300" dirty="0"/>
              <a:t>      تشمل خطوات </a:t>
            </a:r>
            <a:r>
              <a:rPr lang="ar-DZ" sz="73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إنتاج وثيقة تتضمن النص أو الصورة </a:t>
            </a:r>
            <a:r>
              <a:rPr lang="ar-DZ" sz="7300" dirty="0"/>
              <a:t>العديد من المراحل، مثل التخطيط والبحث والإعداد والتنسيق والتدقيق والنشر.</a:t>
            </a:r>
          </a:p>
          <a:p>
            <a:pPr algn="just"/>
            <a:r>
              <a:rPr lang="ar-DZ" sz="7300" dirty="0"/>
              <a:t>في مرحلة التخطيط، يتم تحديد الموضوع والهدف والجمهور المستهدف.</a:t>
            </a:r>
          </a:p>
          <a:p>
            <a:pPr algn="just"/>
            <a:r>
              <a:rPr lang="ar-DZ" sz="7300" dirty="0"/>
              <a:t>في مرحلة البحث، يتم جمع المعلومات والصور والبيانات ذات الصلة.</a:t>
            </a:r>
          </a:p>
          <a:p>
            <a:pPr algn="just"/>
            <a:r>
              <a:rPr lang="ar-DZ" sz="7300" dirty="0"/>
              <a:t>في مرحلة الإعداد، يتم ترتيب المعلومات وإعدادها بشكل مناسب.</a:t>
            </a:r>
          </a:p>
          <a:p>
            <a:pPr algn="just"/>
            <a:r>
              <a:rPr lang="ar-DZ" sz="7300" dirty="0"/>
              <a:t>في مرحلة التنسيق، يتم تنسيق النص والصور والرسومات بشكل جميل وواضح.</a:t>
            </a:r>
          </a:p>
          <a:p>
            <a:pPr algn="just"/>
            <a:r>
              <a:rPr lang="ar-DZ" sz="7300" dirty="0"/>
              <a:t>في مرحلة التدقيق، يتم التأكد من صحة ودقة المعلومات واللغة والتهجئة والنحو.</a:t>
            </a:r>
          </a:p>
          <a:p>
            <a:pPr algn="just"/>
            <a:r>
              <a:rPr lang="ar-DZ" sz="7300" dirty="0"/>
              <a:t>في مرحلة النشر، يتم نشر الوثيقة بشكل مناسب وفقًا للغرض المحدد.</a:t>
            </a:r>
          </a:p>
          <a:p>
            <a:endParaRPr lang="ar-DZ" dirty="0"/>
          </a:p>
        </p:txBody>
      </p:sp>
    </p:spTree>
    <p:extLst>
      <p:ext uri="{BB962C8B-B14F-4D97-AF65-F5344CB8AC3E}">
        <p14:creationId xmlns:p14="http://schemas.microsoft.com/office/powerpoint/2010/main" val="2672156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7DEDDE-5F0F-4126-B9F1-43CD16D59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ar-DZ" sz="6600" b="1" dirty="0">
                <a:solidFill>
                  <a:srgbClr val="FFFF00"/>
                </a:solidFill>
              </a:rPr>
              <a:t>إعداد النصوص والصور</a:t>
            </a:r>
            <a:endParaRPr lang="ar-DZ" sz="6600" dirty="0">
              <a:solidFill>
                <a:srgbClr val="FFFF00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54F91B5-AB6A-4CD6-ACCF-E9830E445B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 rtl="1">
              <a:buNone/>
            </a:pPr>
            <a:r>
              <a:rPr lang="ar-DZ" sz="6000" dirty="0"/>
              <a:t>     إعداد النصوص والصور هو عملية مهمة في </a:t>
            </a:r>
            <a:r>
              <a:rPr lang="ar-DZ" sz="60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إنتاج وثيقة تتضمن النص أو الصورة</a:t>
            </a:r>
            <a:r>
              <a:rPr lang="ar-DZ" sz="6000" dirty="0"/>
              <a:t>، حيث يتم ترتيب المعلومات وإعدادها بشكل مناسب.</a:t>
            </a:r>
          </a:p>
          <a:p>
            <a:pPr marL="0" indent="0" algn="just" rtl="1">
              <a:buNone/>
            </a:pPr>
            <a:r>
              <a:rPr lang="ar-DZ" sz="6000" dirty="0"/>
              <a:t>     يتضمن إعداد النصوص:</a:t>
            </a:r>
          </a:p>
          <a:p>
            <a:pPr algn="just"/>
            <a:r>
              <a:rPr lang="ar-DZ" sz="6000" dirty="0"/>
              <a:t> تحديد الأفكار الرئيسية وترتيبها بشكل منطقي وجذاب.</a:t>
            </a:r>
          </a:p>
          <a:p>
            <a:pPr algn="just"/>
            <a:r>
              <a:rPr lang="ar-DZ" sz="6000" dirty="0"/>
              <a:t>استخدام اللغة السليمة والواضحة والجذابة.</a:t>
            </a:r>
          </a:p>
          <a:p>
            <a:pPr algn="just"/>
            <a:r>
              <a:rPr lang="ar-DZ" sz="6000" dirty="0"/>
              <a:t>التأكد من صحة النحو والتهجئة والإملاء.</a:t>
            </a:r>
          </a:p>
          <a:p>
            <a:endParaRPr lang="ar-DZ" dirty="0"/>
          </a:p>
        </p:txBody>
      </p:sp>
    </p:spTree>
    <p:extLst>
      <p:ext uri="{BB962C8B-B14F-4D97-AF65-F5344CB8AC3E}">
        <p14:creationId xmlns:p14="http://schemas.microsoft.com/office/powerpoint/2010/main" val="2171761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54F91B5-AB6A-4CD6-ACCF-E9830E445B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069" y="1677725"/>
            <a:ext cx="10820400" cy="4024125"/>
          </a:xfrm>
        </p:spPr>
        <p:txBody>
          <a:bodyPr>
            <a:normAutofit fontScale="85000" lnSpcReduction="10000"/>
          </a:bodyPr>
          <a:lstStyle/>
          <a:p>
            <a:pPr marL="0" indent="0" rtl="1">
              <a:buNone/>
            </a:pPr>
            <a:r>
              <a:rPr lang="ar-DZ" sz="6000" dirty="0"/>
              <a:t>أما إعداد الصور فيتضمن:</a:t>
            </a:r>
          </a:p>
          <a:p>
            <a:r>
              <a:rPr lang="ar-DZ" sz="6000" dirty="0"/>
              <a:t> تحسين جودة الصور.</a:t>
            </a:r>
          </a:p>
          <a:p>
            <a:r>
              <a:rPr lang="ar-DZ" sz="6000" dirty="0"/>
              <a:t>تعديل الألوان والإضاءة والتركيب.</a:t>
            </a:r>
          </a:p>
          <a:p>
            <a:r>
              <a:rPr lang="ar-DZ" sz="6000" dirty="0"/>
              <a:t>التأثيرات الخاصة.</a:t>
            </a:r>
          </a:p>
          <a:p>
            <a:pPr marL="0" indent="0">
              <a:buNone/>
            </a:pPr>
            <a:r>
              <a:rPr lang="ar-DZ" sz="6000" dirty="0"/>
              <a:t> وذلك لجعل الصور جذابة ومناسبة للغرض المحدد.</a:t>
            </a:r>
          </a:p>
          <a:p>
            <a:endParaRPr lang="ar-DZ" dirty="0"/>
          </a:p>
        </p:txBody>
      </p:sp>
    </p:spTree>
    <p:extLst>
      <p:ext uri="{BB962C8B-B14F-4D97-AF65-F5344CB8AC3E}">
        <p14:creationId xmlns:p14="http://schemas.microsoft.com/office/powerpoint/2010/main" val="3614404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4BEBAD8-7DF7-467F-B678-D827DD000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9426" y="245165"/>
            <a:ext cx="8610600" cy="1293028"/>
          </a:xfrm>
        </p:spPr>
        <p:txBody>
          <a:bodyPr>
            <a:normAutofit/>
          </a:bodyPr>
          <a:lstStyle/>
          <a:p>
            <a:pPr algn="ctr"/>
            <a:r>
              <a:rPr lang="ar-DZ" sz="6000" b="1" dirty="0">
                <a:solidFill>
                  <a:srgbClr val="FFFF00"/>
                </a:solidFill>
              </a:rPr>
              <a:t>التنسيق والتصميم</a:t>
            </a:r>
            <a:endParaRPr lang="ar-DZ" sz="6000" dirty="0">
              <a:solidFill>
                <a:srgbClr val="FFFF00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98B088E-74C9-4388-AD46-270708597A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557" y="1378225"/>
            <a:ext cx="11502886" cy="5479775"/>
          </a:xfrm>
        </p:spPr>
        <p:txBody>
          <a:bodyPr>
            <a:noAutofit/>
          </a:bodyPr>
          <a:lstStyle/>
          <a:p>
            <a:pPr marL="0" indent="0" algn="just" rtl="1">
              <a:buNone/>
            </a:pPr>
            <a:r>
              <a:rPr lang="ar-DZ" sz="4800" dirty="0"/>
              <a:t>   يتطلب </a:t>
            </a:r>
            <a:r>
              <a:rPr lang="ar-DZ" sz="48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إنتاج وثيقة تتضمن النص أو الصورة </a:t>
            </a:r>
            <a:r>
              <a:rPr lang="ar-DZ" sz="4800" dirty="0"/>
              <a:t>التنسيق والتصميم الجيد، حيث يتم تنسيق النصوص والصور بشكل جميل وواضح وجذاب.</a:t>
            </a:r>
          </a:p>
          <a:p>
            <a:pPr marL="0" indent="0" algn="just" rtl="1">
              <a:buNone/>
            </a:pPr>
            <a:r>
              <a:rPr lang="ar-DZ" sz="4800" dirty="0"/>
              <a:t>يتضمن التنسيق:</a:t>
            </a:r>
          </a:p>
          <a:p>
            <a:pPr algn="just"/>
            <a:r>
              <a:rPr lang="ar-DZ" sz="4800" dirty="0"/>
              <a:t> استخدام الخطوط المناسبة.</a:t>
            </a:r>
          </a:p>
          <a:p>
            <a:pPr algn="just"/>
            <a:r>
              <a:rPr lang="ar-DZ" sz="4800" dirty="0"/>
              <a:t>تحديد الألوان والأشكال والرسومات والخلفيات المناسبة.</a:t>
            </a:r>
          </a:p>
          <a:p>
            <a:pPr marL="0" indent="0" algn="just" rtl="1">
              <a:buNone/>
            </a:pPr>
            <a:r>
              <a:rPr lang="ar-DZ" sz="4800" dirty="0"/>
              <a:t> وذلك لتحقيق التوازن والتناغم والجمال في الوثيقة</a:t>
            </a:r>
          </a:p>
        </p:txBody>
      </p:sp>
    </p:spTree>
    <p:extLst>
      <p:ext uri="{BB962C8B-B14F-4D97-AF65-F5344CB8AC3E}">
        <p14:creationId xmlns:p14="http://schemas.microsoft.com/office/powerpoint/2010/main" val="2339356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98B088E-74C9-4388-AD46-270708597A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557" y="1823499"/>
            <a:ext cx="11502886" cy="4418275"/>
          </a:xfrm>
        </p:spPr>
        <p:txBody>
          <a:bodyPr>
            <a:normAutofit fontScale="92500" lnSpcReduction="20000"/>
          </a:bodyPr>
          <a:lstStyle/>
          <a:p>
            <a:pPr marL="0" indent="0" algn="just" rtl="1">
              <a:buNone/>
            </a:pPr>
            <a:r>
              <a:rPr lang="ar-DZ" sz="6000" dirty="0"/>
              <a:t>أما التصميم فيتضمن:</a:t>
            </a:r>
          </a:p>
          <a:p>
            <a:pPr algn="just"/>
            <a:r>
              <a:rPr lang="ar-DZ" sz="6000" dirty="0"/>
              <a:t> إضافة العناصر الإبداعية.</a:t>
            </a:r>
          </a:p>
          <a:p>
            <a:pPr algn="just"/>
            <a:r>
              <a:rPr lang="ar-DZ" sz="6000" dirty="0"/>
              <a:t> التأثيرات الخاصة.</a:t>
            </a:r>
          </a:p>
          <a:p>
            <a:pPr algn="just"/>
            <a:r>
              <a:rPr lang="ar-DZ" sz="6000" dirty="0"/>
              <a:t> والصور الفوتوغرافية.</a:t>
            </a:r>
          </a:p>
          <a:p>
            <a:pPr algn="just"/>
            <a:r>
              <a:rPr lang="ar-DZ" sz="6000" dirty="0"/>
              <a:t> الرسومات اليدوية وغيرها.</a:t>
            </a:r>
          </a:p>
          <a:p>
            <a:pPr marL="0" indent="0" algn="just">
              <a:buNone/>
            </a:pPr>
            <a:r>
              <a:rPr lang="ar-DZ" sz="6000" dirty="0"/>
              <a:t> وذلك لجعل الوثيقة جذابة ومميزة.</a:t>
            </a:r>
          </a:p>
          <a:p>
            <a:endParaRPr lang="ar-DZ" dirty="0"/>
          </a:p>
        </p:txBody>
      </p:sp>
    </p:spTree>
    <p:extLst>
      <p:ext uri="{BB962C8B-B14F-4D97-AF65-F5344CB8AC3E}">
        <p14:creationId xmlns:p14="http://schemas.microsoft.com/office/powerpoint/2010/main" val="941518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theme/theme1.xml><?xml version="1.0" encoding="utf-8"?>
<a:theme xmlns:a="http://schemas.openxmlformats.org/drawingml/2006/main" name="Traînée de condensation">
  <a:themeElements>
    <a:clrScheme name="Traînée de condensation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Traînée de condensation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raînée de condensation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TM04033937[[fn=Traînée de condensation]]</Template>
  <TotalTime>136</TotalTime>
  <Words>526</Words>
  <Application>Microsoft Office PowerPoint</Application>
  <PresentationFormat>Grand écran</PresentationFormat>
  <Paragraphs>61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4" baseType="lpstr">
      <vt:lpstr>Arial</vt:lpstr>
      <vt:lpstr>Century Gothic</vt:lpstr>
      <vt:lpstr>Traînée de condensation</vt:lpstr>
      <vt:lpstr>إنتاج وثيقة تتضمن النص أو الصورة</vt:lpstr>
      <vt:lpstr>عناصر الدرس</vt:lpstr>
      <vt:lpstr>مقدمة </vt:lpstr>
      <vt:lpstr>أهمية إنتاج وثيقة تتضمن النص أو الصورة </vt:lpstr>
      <vt:lpstr>خطوات إنتاج وثيقة تتضمن النص أو الصورة</vt:lpstr>
      <vt:lpstr>إعداد النصوص والصور</vt:lpstr>
      <vt:lpstr>Présentation PowerPoint</vt:lpstr>
      <vt:lpstr>التنسيق والتصميم</vt:lpstr>
      <vt:lpstr>Présentation PowerPoint</vt:lpstr>
      <vt:lpstr>الخلاصة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ouled hadj brahim brahim</dc:creator>
  <cp:lastModifiedBy>ouled hadj brahim brahim</cp:lastModifiedBy>
  <cp:revision>9</cp:revision>
  <dcterms:created xsi:type="dcterms:W3CDTF">2023-04-01T12:34:49Z</dcterms:created>
  <dcterms:modified xsi:type="dcterms:W3CDTF">2023-04-01T21:52:30Z</dcterms:modified>
</cp:coreProperties>
</file>