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fr-FR"/>
              <a:t>Modifiez le style du titre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9AB3A824-1A51-4B26-AD58-A6D8E14F6C04}" type="datetimeFigureOut">
              <a:rPr lang="en-US" smtClean="0"/>
              <a:t>4/4/2023</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r>
              <a:rPr lang="en-US"/>
              <a:t>
              </a:t>
            </a:r>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948196747"/>
      </p:ext>
    </p:extLst>
  </p:cSld>
  <p:clrMapOvr>
    <a:overrideClrMapping bg1="dk1" tx1="lt1" bg2="dk2" tx2="lt2" accent1="accent1" accent2="accent2" accent3="accent3" accent4="accent4" accent5="accent5" accent6="accent6" hlink="hlink" folHlink="folHlink"/>
  </p:clrMapOvr>
  <p:transition spd="slow">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3CBC1C18-307B-4F68-A007-B5B542270E8D}" type="datetimeFigureOut">
              <a:rPr lang="en-US" smtClean="0"/>
              <a:t>4/4/2023</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443234209"/>
      </p:ext>
    </p:extLst>
  </p:cSld>
  <p:clrMapOvr>
    <a:masterClrMapping/>
  </p:clrMapOvr>
  <p:transition spd="slow">
    <p:comb/>
  </p:transition>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fr-FR"/>
              <a:t>Modifiez le style du titre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CBC1C18-307B-4F68-A007-B5B542270E8D}" type="datetimeFigureOut">
              <a:rPr lang="en-US" smtClean="0"/>
              <a:t>4/4/2023</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788189465"/>
      </p:ext>
    </p:extLst>
  </p:cSld>
  <p:clrMapOvr>
    <a:masterClrMapping/>
  </p:clrMapOvr>
  <p:transition spd="slow">
    <p:comb/>
  </p:transition>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CBC1C18-307B-4F68-A007-B5B542270E8D}" type="datetimeFigureOut">
              <a:rPr lang="en-US" smtClean="0"/>
              <a:t>4/4/2023</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786598269"/>
      </p:ext>
    </p:extLst>
  </p:cSld>
  <p:clrMapOvr>
    <a:masterClrMapping/>
  </p:clrMapOvr>
  <p:transition spd="slow">
    <p:comb/>
  </p:transition>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fr-FR"/>
              <a:t>Modifiez le style du titre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CBC1C18-307B-4F68-A007-B5B542270E8D}" type="datetimeFigureOut">
              <a:rPr lang="en-US" smtClean="0"/>
              <a:t>4/4/2023</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773520405"/>
      </p:ext>
    </p:extLst>
  </p:cSld>
  <p:clrMapOvr>
    <a:masterClrMapping/>
  </p:clrMapOvr>
  <p:transition spd="slow">
    <p:comb/>
  </p:transition>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fr-FR"/>
              <a:t>Cliquez pour modifier les styles du texte du masque</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CBC1C18-307B-4F68-A007-B5B542270E8D}" type="datetimeFigureOut">
              <a:rPr lang="en-US" smtClean="0"/>
              <a:t>4/4/2023</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843801748"/>
      </p:ext>
    </p:extLst>
  </p:cSld>
  <p:clrMapOvr>
    <a:masterClrMapping/>
  </p:clrMapOvr>
  <p:transition spd="slow">
    <p:comb/>
  </p:transition>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fr-FR"/>
              <a:t>Modifiez le style du titre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fr-FR"/>
              <a:t>Cliquez pour modifier les styles du texte du masque</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CBC1C18-307B-4F68-A007-B5B542270E8D}" type="datetimeFigureOut">
              <a:rPr lang="en-US" smtClean="0"/>
              <a:t>4/4/2023</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944995809"/>
      </p:ext>
    </p:extLst>
  </p:cSld>
  <p:clrMapOvr>
    <a:masterClrMapping/>
  </p:clrMapOvr>
  <p:transition spd="slow">
    <p:comb/>
  </p:transition>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smtClean="0"/>
              <a:t>4/4/2023</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
        <p:nvSpPr>
          <p:cNvPr id="8" name="Title 1"/>
          <p:cNvSpPr>
            <a:spLocks noGrp="1"/>
          </p:cNvSpPr>
          <p:nvPr>
            <p:ph type="title"/>
          </p:nvPr>
        </p:nvSpPr>
        <p:spPr>
          <a:xfrm>
            <a:off x="685801" y="609600"/>
            <a:ext cx="10131425" cy="1456267"/>
          </a:xfrm>
        </p:spPr>
        <p:txBody>
          <a:bodyPr/>
          <a:lstStyle/>
          <a:p>
            <a:r>
              <a:rPr lang="fr-FR"/>
              <a:t>Modifiez le style du titre</a:t>
            </a:r>
            <a:endParaRPr lang="en-US" dirty="0"/>
          </a:p>
        </p:txBody>
      </p:sp>
    </p:spTree>
    <p:extLst>
      <p:ext uri="{BB962C8B-B14F-4D97-AF65-F5344CB8AC3E}">
        <p14:creationId xmlns:p14="http://schemas.microsoft.com/office/powerpoint/2010/main" val="525643681"/>
      </p:ext>
    </p:extLst>
  </p:cSld>
  <p:clrMapOvr>
    <a:masterClrMapping/>
  </p:clrMapOvr>
  <p:transition spd="slow">
    <p:comb/>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smtClean="0"/>
              <a:t>4/4/2023</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968303071"/>
      </p:ext>
    </p:extLst>
  </p:cSld>
  <p:clrMapOvr>
    <a:masterClrMapping/>
  </p:clrMapOvr>
  <p:transition spd="slow">
    <p:comb/>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4/4/2023</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159882083"/>
      </p:ext>
    </p:extLst>
  </p:cSld>
  <p:clrMapOvr>
    <a:masterClrMapping/>
  </p:clrMapOvr>
  <p:transition spd="slow">
    <p:comb/>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fr-FR"/>
              <a:t>Modifiez le style du titre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E5059C3-6A89-4494-99FF-5A4D6FFD50EB}" type="datetimeFigureOut">
              <a:rPr lang="en-US" smtClean="0"/>
              <a:t>4/4/2023</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164987538"/>
      </p:ext>
    </p:extLst>
  </p:cSld>
  <p:clrMapOvr>
    <a:masterClrMapping/>
  </p:clrMapOvr>
  <p:transition spd="slow">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smtClean="0"/>
              <a:t>4/4/2023</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462910376"/>
      </p:ext>
    </p:extLst>
  </p:cSld>
  <p:clrMapOvr>
    <a:masterClrMapping/>
  </p:clrMapOvr>
  <p:transition spd="slow">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smtClean="0"/>
              <a:t>4/4/2023</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790041830"/>
      </p:ext>
    </p:extLst>
  </p:cSld>
  <p:clrMapOvr>
    <a:masterClrMapping/>
  </p:clrMapOvr>
  <p:transition spd="slow">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smtClean="0"/>
              <a:t>4/4/2023</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939010377"/>
      </p:ext>
    </p:extLst>
  </p:cSld>
  <p:clrMapOvr>
    <a:masterClrMapping/>
  </p:clrMapOvr>
  <p:transition spd="slow">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921D9284-D300-4297-87F7-E791DCC15DB1}" type="datetimeFigureOut">
              <a:rPr lang="en-US" smtClean="0"/>
              <a:t>4/4/2023</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778246223"/>
      </p:ext>
    </p:extLst>
  </p:cSld>
  <p:clrMapOvr>
    <a:masterClrMapping/>
  </p:clrMapOvr>
  <p:transition spd="slow">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37D525BB-DA17-4BA0-B3C8-3AC3ABC827E6}" type="datetimeFigureOut">
              <a:rPr lang="en-US" smtClean="0"/>
              <a:t>4/4/2023</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20476060"/>
      </p:ext>
    </p:extLst>
  </p:cSld>
  <p:clrMapOvr>
    <a:masterClrMapping/>
  </p:clrMapOvr>
  <p:transition spd="slow">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fr-FR"/>
              <a:t>Modifiez le style du titre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16C4C9A-3960-41CF-A4E9-2A8FB932454B}" type="datetimeFigureOut">
              <a:rPr lang="en-US" smtClean="0"/>
              <a:t>4/4/2023</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034675964"/>
      </p:ext>
    </p:extLst>
  </p:cSld>
  <p:clrMapOvr>
    <a:masterClrMapping/>
  </p:clrMapOvr>
  <p:transition spd="slow">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CBC1C18-307B-4F68-A007-B5B542270E8D}" type="datetimeFigureOut">
              <a:rPr lang="en-US" smtClean="0"/>
              <a:t>4/4/2023</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r>
              <a:rPr lang="en-US"/>
              <a:t>
              </a:t>
            </a:r>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98570892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ransition spd="slow">
    <p:comb/>
  </p:transition>
  <p:hf sldNum="0" hdr="0" ftr="0" dt="0"/>
  <p:txStyles>
    <p:titleStyle>
      <a:lvl1pPr algn="l" defTabSz="457200" rtl="1" eaLnBrk="1" latinLnBrk="0" hangingPunct="1">
        <a:spcBef>
          <a:spcPct val="0"/>
        </a:spcBef>
        <a:buNone/>
        <a:defRPr sz="3600" kern="1200" cap="all">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r" defTabSz="457200" rtl="1"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r" defTabSz="457200" rtl="1"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r" defTabSz="457200" rtl="1"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r" defTabSz="457200" rtl="1"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r" defTabSz="457200" rtl="1"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r" defTabSz="457200" rtl="1"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r" defTabSz="457200" rtl="1"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r" defTabSz="457200" rtl="1"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305130-A982-454A-AD7E-2E07BA9B21DB}"/>
              </a:ext>
            </a:extLst>
          </p:cNvPr>
          <p:cNvSpPr>
            <a:spLocks noGrp="1"/>
          </p:cNvSpPr>
          <p:nvPr>
            <p:ph type="ctrTitle"/>
          </p:nvPr>
        </p:nvSpPr>
        <p:spPr>
          <a:xfrm>
            <a:off x="946633" y="2358886"/>
            <a:ext cx="10298734" cy="1510009"/>
          </a:xfrm>
        </p:spPr>
        <p:txBody>
          <a:bodyPr>
            <a:normAutofit/>
          </a:bodyPr>
          <a:lstStyle/>
          <a:p>
            <a:pPr algn="ctr"/>
            <a:r>
              <a:rPr lang="ar-DZ" sz="6600" dirty="0">
                <a:solidFill>
                  <a:srgbClr val="FFC000"/>
                </a:solidFill>
                <a:effectLst/>
                <a:ea typeface="Times New Roman" panose="02020603050405020304" pitchFamily="18" charset="0"/>
                <a:cs typeface="Traditional Arabic" panose="02020603050405020304" pitchFamily="18" charset="-78"/>
              </a:rPr>
              <a:t>تقييم التعلمات ومعالجة البيانات </a:t>
            </a:r>
            <a:endParaRPr lang="ar-DZ" sz="6600" dirty="0">
              <a:solidFill>
                <a:srgbClr val="FFC000"/>
              </a:solidFill>
            </a:endParaRPr>
          </a:p>
        </p:txBody>
      </p:sp>
      <p:sp>
        <p:nvSpPr>
          <p:cNvPr id="3" name="Sous-titre 2">
            <a:extLst>
              <a:ext uri="{FF2B5EF4-FFF2-40B4-BE49-F238E27FC236}">
                <a16:creationId xmlns:a16="http://schemas.microsoft.com/office/drawing/2014/main" id="{8548AE02-8A04-447C-B3DC-2CB01FF50329}"/>
              </a:ext>
            </a:extLst>
          </p:cNvPr>
          <p:cNvSpPr>
            <a:spLocks noGrp="1"/>
          </p:cNvSpPr>
          <p:nvPr>
            <p:ph type="subTitle" idx="1"/>
          </p:nvPr>
        </p:nvSpPr>
        <p:spPr>
          <a:xfrm>
            <a:off x="8388625" y="635368"/>
            <a:ext cx="3341343" cy="822372"/>
          </a:xfrm>
        </p:spPr>
        <p:txBody>
          <a:bodyPr>
            <a:normAutofit/>
          </a:bodyPr>
          <a:lstStyle/>
          <a:p>
            <a:r>
              <a:rPr lang="ar-DZ" sz="3600" dirty="0"/>
              <a:t>مقياس : الإعلام الآلي</a:t>
            </a:r>
          </a:p>
        </p:txBody>
      </p:sp>
      <p:sp>
        <p:nvSpPr>
          <p:cNvPr id="4" name="Sous-titre 2">
            <a:extLst>
              <a:ext uri="{FF2B5EF4-FFF2-40B4-BE49-F238E27FC236}">
                <a16:creationId xmlns:a16="http://schemas.microsoft.com/office/drawing/2014/main" id="{A4DC47DE-4F79-47F3-AB3F-7B63094E3933}"/>
              </a:ext>
            </a:extLst>
          </p:cNvPr>
          <p:cNvSpPr txBox="1">
            <a:spLocks/>
          </p:cNvSpPr>
          <p:nvPr/>
        </p:nvSpPr>
        <p:spPr>
          <a:xfrm>
            <a:off x="655981" y="5426029"/>
            <a:ext cx="2710071" cy="822372"/>
          </a:xfrm>
          <a:prstGeom prst="rect">
            <a:avLst/>
          </a:prstGeom>
        </p:spPr>
        <p:txBody>
          <a:bodyPr vert="horz" lIns="91440" tIns="45720" rIns="91440" bIns="45720" rtlCol="0" anchor="t">
            <a:normAutofit/>
          </a:bodyPr>
          <a:lstStyle>
            <a:lvl1pPr marL="0" indent="0" algn="r" defTabSz="457200" rtl="1" eaLnBrk="1" latinLnBrk="0" hangingPunct="1">
              <a:spcBef>
                <a:spcPts val="0"/>
              </a:spcBef>
              <a:spcAft>
                <a:spcPts val="1000"/>
              </a:spcAft>
              <a:buClr>
                <a:schemeClr val="tx1"/>
              </a:buClr>
              <a:buSzPct val="100000"/>
              <a:buFont typeface="Arial"/>
              <a:buNone/>
              <a:defRPr sz="1800" kern="1200" cap="all">
                <a:solidFill>
                  <a:schemeClr val="tx1"/>
                </a:solidFill>
                <a:effectLst/>
                <a:latin typeface="+mn-lt"/>
                <a:ea typeface="+mn-ea"/>
                <a:cs typeface="+mn-cs"/>
              </a:defRPr>
            </a:lvl1pPr>
            <a:lvl2pPr marL="457200" indent="0" algn="ctr" defTabSz="457200" rtl="1" eaLnBrk="1" latinLnBrk="0" hangingPunct="1">
              <a:spcBef>
                <a:spcPts val="0"/>
              </a:spcBef>
              <a:spcAft>
                <a:spcPts val="1000"/>
              </a:spcAft>
              <a:buClr>
                <a:schemeClr val="tx1"/>
              </a:buClr>
              <a:buSzPct val="100000"/>
              <a:buFont typeface="Arial"/>
              <a:buNone/>
              <a:defRPr sz="1600" kern="1200" cap="none">
                <a:solidFill>
                  <a:schemeClr val="tx1">
                    <a:tint val="75000"/>
                  </a:schemeClr>
                </a:solidFill>
                <a:effectLst/>
                <a:latin typeface="+mn-lt"/>
                <a:ea typeface="+mn-ea"/>
                <a:cs typeface="+mn-cs"/>
              </a:defRPr>
            </a:lvl2pPr>
            <a:lvl3pPr marL="914400" indent="0" algn="ctr" defTabSz="457200" rtl="1" eaLnBrk="1" latinLnBrk="0" hangingPunct="1">
              <a:spcBef>
                <a:spcPts val="0"/>
              </a:spcBef>
              <a:spcAft>
                <a:spcPts val="1000"/>
              </a:spcAft>
              <a:buClr>
                <a:schemeClr val="tx1"/>
              </a:buClr>
              <a:buSzPct val="100000"/>
              <a:buFont typeface="Arial"/>
              <a:buNone/>
              <a:defRPr sz="1400" kern="1200" cap="none">
                <a:solidFill>
                  <a:schemeClr val="tx1">
                    <a:tint val="75000"/>
                  </a:schemeClr>
                </a:solidFill>
                <a:effectLst/>
                <a:latin typeface="+mn-lt"/>
                <a:ea typeface="+mn-ea"/>
                <a:cs typeface="+mn-cs"/>
              </a:defRPr>
            </a:lvl3pPr>
            <a:lvl4pPr marL="1371600" indent="0" algn="ctr" defTabSz="457200" rtl="1"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4pPr>
            <a:lvl5pPr marL="1828800" indent="0" algn="ctr" defTabSz="457200" rtl="1"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5pPr>
            <a:lvl6pPr marL="2286000" indent="0" algn="ctr" defTabSz="457200" rtl="1"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6pPr>
            <a:lvl7pPr marL="2743200" indent="0" algn="ctr" defTabSz="457200" rtl="1"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7pPr>
            <a:lvl8pPr marL="3200400" indent="0" algn="ctr" defTabSz="457200" rtl="1"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8pPr>
            <a:lvl9pPr marL="3657600" indent="0" algn="ctr" defTabSz="457200" rtl="1" eaLnBrk="1" latinLnBrk="0" hangingPunct="1">
              <a:spcBef>
                <a:spcPts val="0"/>
              </a:spcBef>
              <a:spcAft>
                <a:spcPts val="1000"/>
              </a:spcAft>
              <a:buClr>
                <a:schemeClr val="tx1"/>
              </a:buClr>
              <a:buSzPct val="100000"/>
              <a:buFont typeface="Arial"/>
              <a:buNone/>
              <a:defRPr sz="1200" kern="1200" cap="none">
                <a:solidFill>
                  <a:schemeClr val="tx1">
                    <a:tint val="75000"/>
                  </a:schemeClr>
                </a:solidFill>
                <a:effectLst/>
                <a:latin typeface="+mn-lt"/>
                <a:ea typeface="+mn-ea"/>
                <a:cs typeface="+mn-cs"/>
              </a:defRPr>
            </a:lvl9pPr>
          </a:lstStyle>
          <a:p>
            <a:r>
              <a:rPr lang="ar-DZ" sz="3600" dirty="0"/>
              <a:t>الدرس: السادس</a:t>
            </a:r>
          </a:p>
        </p:txBody>
      </p:sp>
    </p:spTree>
    <p:extLst>
      <p:ext uri="{BB962C8B-B14F-4D97-AF65-F5344CB8AC3E}">
        <p14:creationId xmlns:p14="http://schemas.microsoft.com/office/powerpoint/2010/main" val="243339679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F0CEA1-CA63-463B-AC2A-0B28EE6F877B}"/>
              </a:ext>
            </a:extLst>
          </p:cNvPr>
          <p:cNvSpPr>
            <a:spLocks noGrp="1"/>
          </p:cNvSpPr>
          <p:nvPr>
            <p:ph type="title"/>
          </p:nvPr>
        </p:nvSpPr>
        <p:spPr>
          <a:xfrm>
            <a:off x="805071" y="1"/>
            <a:ext cx="10131425" cy="1219200"/>
          </a:xfrm>
        </p:spPr>
        <p:txBody>
          <a:bodyPr>
            <a:normAutofit/>
          </a:bodyPr>
          <a:lstStyle/>
          <a:p>
            <a:pPr algn="ctr"/>
            <a:r>
              <a:rPr lang="ar-DZ" sz="4800" b="1" dirty="0">
                <a:solidFill>
                  <a:srgbClr val="FFC000"/>
                </a:solidFill>
                <a:effectLst/>
                <a:latin typeface="Times New Roman" panose="02020603050405020304" pitchFamily="18" charset="0"/>
                <a:ea typeface="Times New Roman" panose="02020603050405020304" pitchFamily="18" charset="0"/>
                <a:cs typeface="Traditional Arabic" panose="02020603050405020304" pitchFamily="18" charset="-78"/>
              </a:rPr>
              <a:t>مزايا تحليل البيانات:</a:t>
            </a:r>
            <a:endParaRPr lang="ar-DZ" sz="4800" dirty="0">
              <a:solidFill>
                <a:srgbClr val="FFC000"/>
              </a:solidFill>
            </a:endParaRPr>
          </a:p>
        </p:txBody>
      </p:sp>
      <p:sp>
        <p:nvSpPr>
          <p:cNvPr id="3" name="Espace réservé du contenu 2">
            <a:extLst>
              <a:ext uri="{FF2B5EF4-FFF2-40B4-BE49-F238E27FC236}">
                <a16:creationId xmlns:a16="http://schemas.microsoft.com/office/drawing/2014/main" id="{F231583F-68E6-41B1-B8E0-CC6C9E4C5B20}"/>
              </a:ext>
            </a:extLst>
          </p:cNvPr>
          <p:cNvSpPr>
            <a:spLocks noGrp="1"/>
          </p:cNvSpPr>
          <p:nvPr>
            <p:ph idx="1"/>
          </p:nvPr>
        </p:nvSpPr>
        <p:spPr>
          <a:xfrm>
            <a:off x="238539" y="1060174"/>
            <a:ext cx="11754678" cy="5512904"/>
          </a:xfrm>
        </p:spPr>
        <p:txBody>
          <a:bodyPr>
            <a:noAutofit/>
          </a:bodyPr>
          <a:lstStyle/>
          <a:p>
            <a:pPr marL="342900" lvl="0" indent="-342900" algn="r" rtl="1">
              <a:buFont typeface="Symbol" panose="05050102010706020507" pitchFamily="18" charset="2"/>
              <a:buChar char=""/>
            </a:pPr>
            <a:r>
              <a:rPr lang="ar-DZ" sz="3600" b="1"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تحسين الأداء:</a:t>
            </a:r>
            <a:r>
              <a:rPr lang="ar-DZ" sz="3600"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DZ" sz="3600" dirty="0">
                <a:effectLst/>
                <a:latin typeface="Times New Roman" panose="02020603050405020304" pitchFamily="18" charset="0"/>
                <a:ea typeface="Times New Roman" panose="02020603050405020304" pitchFamily="18" charset="0"/>
                <a:cs typeface="Traditional Arabic" panose="02020603050405020304" pitchFamily="18" charset="-78"/>
              </a:rPr>
              <a:t>تحليل الأداء الحالي وتحديد المناطق التي يمكن تحسينها وتحسينها.</a:t>
            </a:r>
            <a:endParaRPr lang="en-US" sz="36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3600" b="1"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تحسين إدارة المخاطر:</a:t>
            </a:r>
            <a:r>
              <a:rPr lang="ar-DZ" sz="3600"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DZ" sz="3600" dirty="0">
                <a:effectLst/>
                <a:latin typeface="Times New Roman" panose="02020603050405020304" pitchFamily="18" charset="0"/>
                <a:ea typeface="Times New Roman" panose="02020603050405020304" pitchFamily="18" charset="0"/>
                <a:cs typeface="Traditional Arabic" panose="02020603050405020304" pitchFamily="18" charset="-78"/>
              </a:rPr>
              <a:t>تحليل المخاطر المحتملة وتقليل المخاطر.</a:t>
            </a:r>
            <a:endParaRPr lang="en-US" sz="36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3600" b="1"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تحسين صنع القرار:</a:t>
            </a:r>
            <a:r>
              <a:rPr lang="ar-DZ" sz="3600"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DZ" sz="3600" dirty="0">
                <a:effectLst/>
                <a:latin typeface="Times New Roman" panose="02020603050405020304" pitchFamily="18" charset="0"/>
                <a:ea typeface="Times New Roman" panose="02020603050405020304" pitchFamily="18" charset="0"/>
                <a:cs typeface="Traditional Arabic" panose="02020603050405020304" pitchFamily="18" charset="-78"/>
              </a:rPr>
              <a:t>تحليل البيانات لتحليل البيانات والأدلة وتحديد الاتجاهات والأنماط واتخاذ القرارات بشكل أفضل.</a:t>
            </a:r>
            <a:endParaRPr lang="en-US" sz="36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3600" b="1"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توفير الوقت والجهد:</a:t>
            </a:r>
            <a:r>
              <a:rPr lang="ar-DZ" sz="3600"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DZ" sz="3600" dirty="0">
                <a:effectLst/>
                <a:latin typeface="Times New Roman" panose="02020603050405020304" pitchFamily="18" charset="0"/>
                <a:ea typeface="Times New Roman" panose="02020603050405020304" pitchFamily="18" charset="0"/>
                <a:cs typeface="Traditional Arabic" panose="02020603050405020304" pitchFamily="18" charset="-78"/>
              </a:rPr>
              <a:t>تحليل البيانات لتحليل البيانات بسرعة وفعالية وتوفير الوقت والجهد اللازمين للقيام بذلك يدويًا.</a:t>
            </a:r>
            <a:endParaRPr lang="en-US" sz="36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3600" b="1"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تحسين رضا العملاء:</a:t>
            </a:r>
            <a:r>
              <a:rPr lang="ar-DZ" sz="3600"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DZ" sz="3600" dirty="0">
                <a:effectLst/>
                <a:latin typeface="Times New Roman" panose="02020603050405020304" pitchFamily="18" charset="0"/>
                <a:ea typeface="Times New Roman" panose="02020603050405020304" pitchFamily="18" charset="0"/>
                <a:cs typeface="Traditional Arabic" panose="02020603050405020304" pitchFamily="18" charset="-78"/>
              </a:rPr>
              <a:t>تحليل البيانات لتحليل بيانات العملاء وتحديد الاحتياجات والاهتمامات والرغبات وتحسين تجربة العملاء.</a:t>
            </a:r>
            <a:endParaRPr lang="en-US" sz="3600" dirty="0">
              <a:effectLst/>
              <a:latin typeface="Times New Roman" panose="02020603050405020304" pitchFamily="18" charset="0"/>
              <a:ea typeface="Times New Roman" panose="02020603050405020304" pitchFamily="18" charset="0"/>
            </a:endParaRPr>
          </a:p>
          <a:p>
            <a:r>
              <a:rPr lang="ar-DZ" sz="3600" b="1" dirty="0">
                <a:solidFill>
                  <a:srgbClr val="FFFF00"/>
                </a:solidFill>
                <a:effectLst/>
                <a:ea typeface="Times New Roman" panose="02020603050405020304" pitchFamily="18" charset="0"/>
                <a:cs typeface="Traditional Arabic" panose="02020603050405020304" pitchFamily="18" charset="-78"/>
              </a:rPr>
              <a:t>زيادة الربحية:</a:t>
            </a:r>
            <a:r>
              <a:rPr lang="ar-DZ" sz="3600" dirty="0">
                <a:solidFill>
                  <a:srgbClr val="FFFF00"/>
                </a:solidFill>
                <a:effectLst/>
                <a:ea typeface="Times New Roman" panose="02020603050405020304" pitchFamily="18" charset="0"/>
                <a:cs typeface="Traditional Arabic" panose="02020603050405020304" pitchFamily="18" charset="-78"/>
              </a:rPr>
              <a:t> </a:t>
            </a:r>
            <a:r>
              <a:rPr lang="ar-DZ" sz="3600" dirty="0">
                <a:effectLst/>
                <a:ea typeface="Times New Roman" panose="02020603050405020304" pitchFamily="18" charset="0"/>
                <a:cs typeface="Traditional Arabic" panose="02020603050405020304" pitchFamily="18" charset="-78"/>
              </a:rPr>
              <a:t>لتحليل البيانات المالية وتحسين الأداء المالي وزيادة الربحية</a:t>
            </a:r>
            <a:endParaRPr lang="ar-DZ" sz="3600" dirty="0"/>
          </a:p>
        </p:txBody>
      </p:sp>
    </p:spTree>
    <p:extLst>
      <p:ext uri="{BB962C8B-B14F-4D97-AF65-F5344CB8AC3E}">
        <p14:creationId xmlns:p14="http://schemas.microsoft.com/office/powerpoint/2010/main" val="41473393"/>
      </p:ext>
    </p:extLst>
  </p:cSld>
  <p:clrMapOvr>
    <a:masterClrMapping/>
  </p:clrMapOvr>
  <p:transition spd="slow">
    <p:comb/>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C904A4-E9C7-4AD8-8144-45CE56A3A645}"/>
              </a:ext>
            </a:extLst>
          </p:cNvPr>
          <p:cNvSpPr>
            <a:spLocks noGrp="1"/>
          </p:cNvSpPr>
          <p:nvPr>
            <p:ph type="title"/>
          </p:nvPr>
        </p:nvSpPr>
        <p:spPr/>
        <p:txBody>
          <a:bodyPr>
            <a:normAutofit/>
          </a:bodyPr>
          <a:lstStyle/>
          <a:p>
            <a:pPr algn="ctr"/>
            <a:r>
              <a:rPr lang="ar-DZ" sz="6000" b="1" dirty="0">
                <a:solidFill>
                  <a:srgbClr val="FFC000"/>
                </a:solidFill>
                <a:effectLst/>
                <a:latin typeface="Times New Roman" panose="02020603050405020304" pitchFamily="18" charset="0"/>
                <a:ea typeface="Times New Roman" panose="02020603050405020304" pitchFamily="18" charset="0"/>
                <a:cs typeface="Traditional Arabic" panose="02020603050405020304" pitchFamily="18" charset="-78"/>
              </a:rPr>
              <a:t>معالجة البيانات:</a:t>
            </a:r>
            <a:endParaRPr lang="ar-DZ" sz="6000" dirty="0"/>
          </a:p>
        </p:txBody>
      </p:sp>
      <p:sp>
        <p:nvSpPr>
          <p:cNvPr id="3" name="Espace réservé du contenu 2">
            <a:extLst>
              <a:ext uri="{FF2B5EF4-FFF2-40B4-BE49-F238E27FC236}">
                <a16:creationId xmlns:a16="http://schemas.microsoft.com/office/drawing/2014/main" id="{FBFADE14-2001-4FB6-BC6D-52AF6C0BB37E}"/>
              </a:ext>
            </a:extLst>
          </p:cNvPr>
          <p:cNvSpPr>
            <a:spLocks noGrp="1"/>
          </p:cNvSpPr>
          <p:nvPr>
            <p:ph idx="1"/>
          </p:nvPr>
        </p:nvSpPr>
        <p:spPr>
          <a:xfrm>
            <a:off x="1202636" y="2221580"/>
            <a:ext cx="10131425" cy="3649133"/>
          </a:xfrm>
        </p:spPr>
        <p:txBody>
          <a:bodyPr>
            <a:normAutofit/>
          </a:bodyPr>
          <a:lstStyle/>
          <a:p>
            <a:pPr marL="0" indent="0" algn="ctr">
              <a:buNone/>
            </a:pPr>
            <a:r>
              <a:rPr lang="ar-DZ" sz="6600" dirty="0">
                <a:effectLst/>
                <a:latin typeface="Times New Roman" panose="02020603050405020304" pitchFamily="18" charset="0"/>
                <a:ea typeface="Times New Roman" panose="02020603050405020304" pitchFamily="18" charset="0"/>
                <a:cs typeface="Traditional Arabic" panose="02020603050405020304" pitchFamily="18" charset="-78"/>
              </a:rPr>
              <a:t>هي عملية تحويل البيانات الخام إلى صيغة قابلة للتحليل والفهم والاستخدام. </a:t>
            </a:r>
            <a:br>
              <a:rPr lang="en-US" sz="6600" dirty="0">
                <a:effectLst/>
                <a:latin typeface="Times New Roman" panose="02020603050405020304" pitchFamily="18" charset="0"/>
                <a:ea typeface="Times New Roman" panose="02020603050405020304" pitchFamily="18" charset="0"/>
              </a:rPr>
            </a:br>
            <a:endParaRPr lang="ar-DZ" sz="6600" dirty="0"/>
          </a:p>
        </p:txBody>
      </p:sp>
    </p:spTree>
    <p:extLst>
      <p:ext uri="{BB962C8B-B14F-4D97-AF65-F5344CB8AC3E}">
        <p14:creationId xmlns:p14="http://schemas.microsoft.com/office/powerpoint/2010/main" val="97693950"/>
      </p:ext>
    </p:extLst>
  </p:cSld>
  <p:clrMapOvr>
    <a:masterClrMapping/>
  </p:clrMapOvr>
  <p:transition spd="slow">
    <p:comb/>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6C370-1AD1-4E2B-B0F5-5648F915677A}"/>
              </a:ext>
            </a:extLst>
          </p:cNvPr>
          <p:cNvSpPr>
            <a:spLocks noGrp="1"/>
          </p:cNvSpPr>
          <p:nvPr>
            <p:ph type="title"/>
          </p:nvPr>
        </p:nvSpPr>
        <p:spPr>
          <a:xfrm>
            <a:off x="791817" y="0"/>
            <a:ext cx="10131425" cy="1456267"/>
          </a:xfrm>
        </p:spPr>
        <p:txBody>
          <a:bodyPr>
            <a:normAutofit/>
          </a:bodyPr>
          <a:lstStyle/>
          <a:p>
            <a:pPr algn="ctr"/>
            <a:r>
              <a:rPr lang="ar-DZ" sz="4800" b="1" dirty="0">
                <a:solidFill>
                  <a:srgbClr val="FFC000"/>
                </a:solidFill>
                <a:effectLst/>
                <a:latin typeface="Times New Roman" panose="02020603050405020304" pitchFamily="18" charset="0"/>
                <a:ea typeface="Times New Roman" panose="02020603050405020304" pitchFamily="18" charset="0"/>
                <a:cs typeface="Traditional Arabic" panose="02020603050405020304" pitchFamily="18" charset="-78"/>
              </a:rPr>
              <a:t>الخطوات الأساسية لمعالجة البيانات:</a:t>
            </a:r>
            <a:endParaRPr lang="ar-DZ" sz="4800" dirty="0">
              <a:solidFill>
                <a:srgbClr val="FFC000"/>
              </a:solidFill>
            </a:endParaRPr>
          </a:p>
        </p:txBody>
      </p:sp>
      <p:sp>
        <p:nvSpPr>
          <p:cNvPr id="3" name="Espace réservé du contenu 2">
            <a:extLst>
              <a:ext uri="{FF2B5EF4-FFF2-40B4-BE49-F238E27FC236}">
                <a16:creationId xmlns:a16="http://schemas.microsoft.com/office/drawing/2014/main" id="{7B123250-C25C-42D2-BFA8-C753BFC9B40F}"/>
              </a:ext>
            </a:extLst>
          </p:cNvPr>
          <p:cNvSpPr>
            <a:spLocks noGrp="1"/>
          </p:cNvSpPr>
          <p:nvPr>
            <p:ph idx="1"/>
          </p:nvPr>
        </p:nvSpPr>
        <p:spPr>
          <a:xfrm>
            <a:off x="463826" y="1391479"/>
            <a:ext cx="11317357" cy="5022574"/>
          </a:xfrm>
        </p:spPr>
        <p:txBody>
          <a:bodyPr>
            <a:normAutofit lnSpcReduction="10000"/>
          </a:bodyPr>
          <a:lstStyle/>
          <a:p>
            <a:pPr marL="342900" lvl="0" indent="-342900" algn="r" rtl="1">
              <a:buFont typeface="Symbol" panose="05050102010706020507" pitchFamily="18" charset="2"/>
              <a:buChar char=""/>
            </a:pPr>
            <a:r>
              <a:rPr lang="ar-DZ" sz="4400" b="1"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جمع البيانات:</a:t>
            </a:r>
            <a:r>
              <a:rPr lang="ar-DZ" sz="4400"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DZ" sz="4400" dirty="0">
                <a:effectLst/>
                <a:latin typeface="Times New Roman" panose="02020603050405020304" pitchFamily="18" charset="0"/>
                <a:ea typeface="Times New Roman" panose="02020603050405020304" pitchFamily="18" charset="0"/>
                <a:cs typeface="Traditional Arabic" panose="02020603050405020304" pitchFamily="18" charset="-78"/>
              </a:rPr>
              <a:t>تتضمن جمع البيانات من مصادر مختلفة مثل الحساسات، الأجهزة، قواعد البيانات، المواقع على الإنترنت، الشبكات الاجتماعية والمستخدمين.</a:t>
            </a:r>
            <a:endParaRPr lang="en-US" sz="44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4400" b="1"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تنظيف البيانات:</a:t>
            </a:r>
            <a:r>
              <a:rPr lang="ar-DZ" sz="4400"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DZ" sz="4400" dirty="0">
                <a:effectLst/>
                <a:latin typeface="Times New Roman" panose="02020603050405020304" pitchFamily="18" charset="0"/>
                <a:ea typeface="Times New Roman" panose="02020603050405020304" pitchFamily="18" charset="0"/>
                <a:cs typeface="Traditional Arabic" panose="02020603050405020304" pitchFamily="18" charset="-78"/>
              </a:rPr>
              <a:t>يتم تنظيف البيانات من أية بيانات مكررة أو غير صحيحة أو غير مكتملة أو غير موثوقة.</a:t>
            </a:r>
            <a:endParaRPr lang="en-US" sz="44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4400" b="1"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تحويل البيانات:</a:t>
            </a:r>
            <a:r>
              <a:rPr lang="ar-DZ" sz="4400"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DZ" sz="4400" dirty="0">
                <a:effectLst/>
                <a:latin typeface="Times New Roman" panose="02020603050405020304" pitchFamily="18" charset="0"/>
                <a:ea typeface="Times New Roman" panose="02020603050405020304" pitchFamily="18" charset="0"/>
                <a:cs typeface="Traditional Arabic" panose="02020603050405020304" pitchFamily="18" charset="-78"/>
              </a:rPr>
              <a:t>يتم تحويل البيانات الخام إلى صيغة قابلة للتحليل والاستخدام. على سبيل المثال، يتم تحويل النصوص إلى أرقام وفئات معينة.</a:t>
            </a:r>
            <a:endParaRPr lang="en-US" sz="44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endParaRPr lang="ar-DZ" dirty="0"/>
          </a:p>
        </p:txBody>
      </p:sp>
    </p:spTree>
    <p:extLst>
      <p:ext uri="{BB962C8B-B14F-4D97-AF65-F5344CB8AC3E}">
        <p14:creationId xmlns:p14="http://schemas.microsoft.com/office/powerpoint/2010/main" val="466409317"/>
      </p:ext>
    </p:extLst>
  </p:cSld>
  <p:clrMapOvr>
    <a:masterClrMapping/>
  </p:clrMapOvr>
  <p:transition spd="slow">
    <p:comb/>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B123250-C25C-42D2-BFA8-C753BFC9B40F}"/>
              </a:ext>
            </a:extLst>
          </p:cNvPr>
          <p:cNvSpPr>
            <a:spLocks noGrp="1"/>
          </p:cNvSpPr>
          <p:nvPr>
            <p:ph idx="1"/>
          </p:nvPr>
        </p:nvSpPr>
        <p:spPr>
          <a:xfrm>
            <a:off x="672549" y="917713"/>
            <a:ext cx="11095382" cy="5022574"/>
          </a:xfrm>
        </p:spPr>
        <p:txBody>
          <a:bodyPr>
            <a:normAutofit fontScale="92500"/>
          </a:bodyPr>
          <a:lstStyle/>
          <a:p>
            <a:pPr marL="342900" lvl="0" indent="-342900" algn="r" rtl="1">
              <a:buFont typeface="Symbol" panose="05050102010706020507" pitchFamily="18" charset="2"/>
              <a:buChar char=""/>
            </a:pPr>
            <a:r>
              <a:rPr lang="ar-DZ" sz="4400" b="1"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تحليل البيانات:</a:t>
            </a:r>
            <a:r>
              <a:rPr lang="ar-DZ" sz="4400"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DZ" sz="4400" dirty="0">
                <a:effectLst/>
                <a:latin typeface="Times New Roman" panose="02020603050405020304" pitchFamily="18" charset="0"/>
                <a:ea typeface="Times New Roman" panose="02020603050405020304" pitchFamily="18" charset="0"/>
                <a:cs typeface="Traditional Arabic" panose="02020603050405020304" pitchFamily="18" charset="-78"/>
              </a:rPr>
              <a:t>يتم تحليل البيانات باستخدام تقنيات مختلفة مثل التحليل الإحصائي، وتقنيات التعلم الآلي والذكاء الاصطناعي، والتعلم العميق، والتحليل الجغرافي، وتقنيات التعلم الآلي الناشئة الأخرى.</a:t>
            </a:r>
            <a:endParaRPr lang="en-US" sz="44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4400" b="1"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التفسير والتحليل:</a:t>
            </a:r>
            <a:r>
              <a:rPr lang="ar-DZ" sz="4400"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DZ" sz="4400" dirty="0">
                <a:effectLst/>
                <a:latin typeface="Times New Roman" panose="02020603050405020304" pitchFamily="18" charset="0"/>
                <a:ea typeface="Times New Roman" panose="02020603050405020304" pitchFamily="18" charset="0"/>
                <a:cs typeface="Traditional Arabic" panose="02020603050405020304" pitchFamily="18" charset="-78"/>
              </a:rPr>
              <a:t>يتم تفسير النتائج والتحليلات التي تم الحصول عليها وتحديد المعاني والأهداف الرئيسية منها واستخدامها في صنع القرارات وتحسين العمليات المختلفة.</a:t>
            </a:r>
            <a:endParaRPr lang="en-US" sz="44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4400" b="1"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الإفراج عن البيانات:</a:t>
            </a:r>
            <a:r>
              <a:rPr lang="ar-DZ" sz="4400"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DZ" sz="4400" dirty="0">
                <a:effectLst/>
                <a:latin typeface="Times New Roman" panose="02020603050405020304" pitchFamily="18" charset="0"/>
                <a:ea typeface="Times New Roman" panose="02020603050405020304" pitchFamily="18" charset="0"/>
                <a:cs typeface="Traditional Arabic" panose="02020603050405020304" pitchFamily="18" charset="-78"/>
              </a:rPr>
              <a:t>يتم إصدار البيانات ونشرها للمستخدمين والجمهور العام.</a:t>
            </a:r>
            <a:endParaRPr lang="en-US" sz="4400" dirty="0">
              <a:effectLst/>
              <a:latin typeface="Times New Roman" panose="02020603050405020304" pitchFamily="18" charset="0"/>
              <a:ea typeface="Times New Roman" panose="02020603050405020304" pitchFamily="18" charset="0"/>
            </a:endParaRPr>
          </a:p>
          <a:p>
            <a:endParaRPr lang="ar-DZ" dirty="0"/>
          </a:p>
        </p:txBody>
      </p:sp>
    </p:spTree>
    <p:extLst>
      <p:ext uri="{BB962C8B-B14F-4D97-AF65-F5344CB8AC3E}">
        <p14:creationId xmlns:p14="http://schemas.microsoft.com/office/powerpoint/2010/main" val="789005436"/>
      </p:ext>
    </p:extLst>
  </p:cSld>
  <p:clrMapOvr>
    <a:masterClrMapping/>
  </p:clrMapOvr>
  <p:transition spd="slow">
    <p:comb/>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5619DC-C846-4E9E-A09C-F2BEEBF013F6}"/>
              </a:ext>
            </a:extLst>
          </p:cNvPr>
          <p:cNvSpPr>
            <a:spLocks noGrp="1"/>
          </p:cNvSpPr>
          <p:nvPr>
            <p:ph type="title"/>
          </p:nvPr>
        </p:nvSpPr>
        <p:spPr>
          <a:xfrm>
            <a:off x="685801" y="132523"/>
            <a:ext cx="10131425" cy="901148"/>
          </a:xfrm>
        </p:spPr>
        <p:txBody>
          <a:bodyPr>
            <a:normAutofit/>
          </a:bodyPr>
          <a:lstStyle/>
          <a:p>
            <a:pPr algn="ctr"/>
            <a:r>
              <a:rPr lang="ar-DZ" sz="4800" b="1" dirty="0">
                <a:solidFill>
                  <a:srgbClr val="FFC000"/>
                </a:solidFill>
                <a:effectLst/>
                <a:latin typeface="Times New Roman" panose="02020603050405020304" pitchFamily="18" charset="0"/>
                <a:ea typeface="Times New Roman" panose="02020603050405020304" pitchFamily="18" charset="0"/>
                <a:cs typeface="Traditional Arabic" panose="02020603050405020304" pitchFamily="18" charset="-78"/>
              </a:rPr>
              <a:t>مجالات استخدام تقنيات معالجة البيانات:</a:t>
            </a:r>
            <a:endParaRPr lang="ar-DZ" sz="4800" dirty="0">
              <a:solidFill>
                <a:srgbClr val="FFC000"/>
              </a:solidFill>
            </a:endParaRPr>
          </a:p>
        </p:txBody>
      </p:sp>
      <p:sp>
        <p:nvSpPr>
          <p:cNvPr id="3" name="Espace réservé du contenu 2">
            <a:extLst>
              <a:ext uri="{FF2B5EF4-FFF2-40B4-BE49-F238E27FC236}">
                <a16:creationId xmlns:a16="http://schemas.microsoft.com/office/drawing/2014/main" id="{BC1A757A-66E3-4773-8678-C64E7ED51C30}"/>
              </a:ext>
            </a:extLst>
          </p:cNvPr>
          <p:cNvSpPr>
            <a:spLocks noGrp="1"/>
          </p:cNvSpPr>
          <p:nvPr>
            <p:ph idx="1"/>
          </p:nvPr>
        </p:nvSpPr>
        <p:spPr>
          <a:xfrm>
            <a:off x="185530" y="1033671"/>
            <a:ext cx="11834191" cy="5691807"/>
          </a:xfrm>
        </p:spPr>
        <p:txBody>
          <a:bodyPr>
            <a:normAutofit fontScale="85000" lnSpcReduction="20000"/>
          </a:bodyPr>
          <a:lstStyle/>
          <a:p>
            <a:pPr marL="342900" lvl="0" indent="-342900" algn="r" rtl="1">
              <a:buFont typeface="Symbol" panose="05050102010706020507" pitchFamily="18" charset="2"/>
              <a:buChar char=""/>
            </a:pPr>
            <a:r>
              <a:rPr lang="ar-DZ" sz="4400" b="1"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تحليل البيانات الاجتماعية:</a:t>
            </a:r>
            <a:r>
              <a:rPr lang="ar-DZ" sz="4400"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DZ" sz="4400" dirty="0">
                <a:effectLst/>
                <a:latin typeface="Times New Roman" panose="02020603050405020304" pitchFamily="18" charset="0"/>
                <a:ea typeface="Times New Roman" panose="02020603050405020304" pitchFamily="18" charset="0"/>
                <a:cs typeface="Traditional Arabic" panose="02020603050405020304" pitchFamily="18" charset="-78"/>
              </a:rPr>
              <a:t>يتم استخدام معالجة البيانات لتحليل تفاعلات الأشخاص على وسائل التواصل الاجتماعي والتعرف على الاتجاهات والميول الاجتماعية.</a:t>
            </a:r>
            <a:endParaRPr lang="en-US" sz="44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4400" b="1"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التحليل الطبي:</a:t>
            </a:r>
            <a:r>
              <a:rPr lang="ar-DZ" sz="4400"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DZ" sz="4400" dirty="0">
                <a:effectLst/>
                <a:latin typeface="Times New Roman" panose="02020603050405020304" pitchFamily="18" charset="0"/>
                <a:ea typeface="Times New Roman" panose="02020603050405020304" pitchFamily="18" charset="0"/>
                <a:cs typeface="Traditional Arabic" panose="02020603050405020304" pitchFamily="18" charset="-78"/>
              </a:rPr>
              <a:t>يتم استخدام معالجة البيانات في تحليل البيانات الطبية وتوقع الأمراض وتقييم العلاجات.</a:t>
            </a:r>
            <a:endParaRPr lang="en-US" sz="44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4400" b="1"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النظم الذكية:</a:t>
            </a:r>
            <a:r>
              <a:rPr lang="ar-DZ" sz="4400"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DZ" sz="4400" dirty="0">
                <a:effectLst/>
                <a:latin typeface="Times New Roman" panose="02020603050405020304" pitchFamily="18" charset="0"/>
                <a:ea typeface="Times New Roman" panose="02020603050405020304" pitchFamily="18" charset="0"/>
                <a:cs typeface="Traditional Arabic" panose="02020603050405020304" pitchFamily="18" charset="-78"/>
              </a:rPr>
              <a:t>يتم استخدام معالجة البيانات في تصميم وتطوير النظم الذكية مثل الأتمتة الصناعية والسيارات الذاتية القيادة.</a:t>
            </a:r>
            <a:endParaRPr lang="en-US" sz="44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4400" b="1"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التسويق الرقمي:</a:t>
            </a:r>
            <a:r>
              <a:rPr lang="ar-DZ" sz="4400"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DZ" sz="4400" dirty="0">
                <a:effectLst/>
                <a:latin typeface="Times New Roman" panose="02020603050405020304" pitchFamily="18" charset="0"/>
                <a:ea typeface="Times New Roman" panose="02020603050405020304" pitchFamily="18" charset="0"/>
                <a:cs typeface="Traditional Arabic" panose="02020603050405020304" pitchFamily="18" charset="-78"/>
              </a:rPr>
              <a:t>يتم استخدام معالجة البيانات في تحليل بيانات التسويق الرقمي مثل البريد الإلكتروني والوسائط الاجتماعية والإعلانات المدفوعة.</a:t>
            </a:r>
            <a:endParaRPr lang="en-US" sz="44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4400" b="1"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التعليم الإلكتروني:</a:t>
            </a:r>
            <a:r>
              <a:rPr lang="ar-DZ" sz="4400"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DZ" sz="4400" dirty="0">
                <a:effectLst/>
                <a:latin typeface="Times New Roman" panose="02020603050405020304" pitchFamily="18" charset="0"/>
                <a:ea typeface="Times New Roman" panose="02020603050405020304" pitchFamily="18" charset="0"/>
                <a:cs typeface="Traditional Arabic" panose="02020603050405020304" pitchFamily="18" charset="-78"/>
              </a:rPr>
              <a:t>يتم استخدام معالجة البيانات في تحليل بيانات التعلم الإلكتروني وتحسين جودة المحتوى وتحسين تجربة التعلم.</a:t>
            </a:r>
            <a:endParaRPr lang="en-US" sz="4400" dirty="0">
              <a:effectLst/>
              <a:latin typeface="Times New Roman" panose="02020603050405020304" pitchFamily="18" charset="0"/>
              <a:ea typeface="Times New Roman" panose="02020603050405020304" pitchFamily="18" charset="0"/>
            </a:endParaRPr>
          </a:p>
          <a:p>
            <a:endParaRPr lang="ar-DZ" dirty="0"/>
          </a:p>
        </p:txBody>
      </p:sp>
    </p:spTree>
    <p:extLst>
      <p:ext uri="{BB962C8B-B14F-4D97-AF65-F5344CB8AC3E}">
        <p14:creationId xmlns:p14="http://schemas.microsoft.com/office/powerpoint/2010/main" val="1001324895"/>
      </p:ext>
    </p:extLst>
  </p:cSld>
  <p:clrMapOvr>
    <a:masterClrMapping/>
  </p:clrMapOvr>
  <p:transition spd="slow">
    <p:comb/>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E87A14-9C24-4F4A-8984-805C91EFB61D}"/>
              </a:ext>
            </a:extLst>
          </p:cNvPr>
          <p:cNvSpPr>
            <a:spLocks noGrp="1"/>
          </p:cNvSpPr>
          <p:nvPr>
            <p:ph type="title"/>
          </p:nvPr>
        </p:nvSpPr>
        <p:spPr>
          <a:xfrm>
            <a:off x="685801" y="119270"/>
            <a:ext cx="10131425" cy="1456267"/>
          </a:xfrm>
        </p:spPr>
        <p:txBody>
          <a:bodyPr>
            <a:normAutofit/>
          </a:bodyPr>
          <a:lstStyle/>
          <a:p>
            <a:pPr algn="ctr"/>
            <a:r>
              <a:rPr lang="ar-DZ" sz="4800" b="1" dirty="0">
                <a:solidFill>
                  <a:srgbClr val="FFC000"/>
                </a:solidFill>
                <a:effectLst/>
                <a:latin typeface="Times New Roman" panose="02020603050405020304" pitchFamily="18" charset="0"/>
                <a:ea typeface="Times New Roman" panose="02020603050405020304" pitchFamily="18" charset="0"/>
                <a:cs typeface="Traditional Arabic" panose="02020603050405020304" pitchFamily="18" charset="-78"/>
              </a:rPr>
              <a:t>تقنيات معالجة البيانات</a:t>
            </a:r>
            <a:r>
              <a:rPr lang="ar-DZ" sz="4800" dirty="0">
                <a:solidFill>
                  <a:srgbClr val="FFC000"/>
                </a:solidFill>
                <a:effectLst/>
                <a:latin typeface="Times New Roman" panose="02020603050405020304" pitchFamily="18" charset="0"/>
                <a:ea typeface="Times New Roman" panose="02020603050405020304" pitchFamily="18" charset="0"/>
                <a:cs typeface="Traditional Arabic" panose="02020603050405020304" pitchFamily="18" charset="-78"/>
              </a:rPr>
              <a:t>:</a:t>
            </a:r>
            <a:endParaRPr lang="ar-DZ" sz="4800" dirty="0">
              <a:solidFill>
                <a:srgbClr val="FFC000"/>
              </a:solidFill>
            </a:endParaRPr>
          </a:p>
        </p:txBody>
      </p:sp>
      <p:sp>
        <p:nvSpPr>
          <p:cNvPr id="3" name="Espace réservé du contenu 2">
            <a:extLst>
              <a:ext uri="{FF2B5EF4-FFF2-40B4-BE49-F238E27FC236}">
                <a16:creationId xmlns:a16="http://schemas.microsoft.com/office/drawing/2014/main" id="{65E43591-695A-4629-ADAA-0D57D3CBACB1}"/>
              </a:ext>
            </a:extLst>
          </p:cNvPr>
          <p:cNvSpPr>
            <a:spLocks noGrp="1"/>
          </p:cNvSpPr>
          <p:nvPr>
            <p:ph idx="1"/>
          </p:nvPr>
        </p:nvSpPr>
        <p:spPr>
          <a:xfrm>
            <a:off x="384314" y="1205948"/>
            <a:ext cx="11370364" cy="5274365"/>
          </a:xfrm>
        </p:spPr>
        <p:txBody>
          <a:bodyPr>
            <a:normAutofit/>
          </a:bodyPr>
          <a:lstStyle/>
          <a:p>
            <a:pPr marL="0" indent="0" algn="r" rtl="1">
              <a:buNone/>
            </a:pPr>
            <a:r>
              <a:rPr lang="ar-DZ" sz="3200" dirty="0">
                <a:effectLst/>
                <a:latin typeface="Times New Roman" panose="02020603050405020304" pitchFamily="18" charset="0"/>
                <a:ea typeface="Times New Roman" panose="02020603050405020304" pitchFamily="18" charset="0"/>
                <a:cs typeface="Traditional Arabic" panose="02020603050405020304" pitchFamily="18" charset="-78"/>
              </a:rPr>
              <a:t>تشمل العديد من التقنيات، بما في ذلك:</a:t>
            </a:r>
            <a:endParaRPr lang="en-US" sz="32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3200" b="1"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البرمجة</a:t>
            </a:r>
            <a:r>
              <a:rPr lang="ar-DZ" sz="3200"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DZ" sz="3200" dirty="0">
                <a:effectLst/>
                <a:latin typeface="Times New Roman" panose="02020603050405020304" pitchFamily="18" charset="0"/>
                <a:ea typeface="Times New Roman" panose="02020603050405020304" pitchFamily="18" charset="0"/>
                <a:cs typeface="Traditional Arabic" panose="02020603050405020304" pitchFamily="18" charset="-78"/>
              </a:rPr>
              <a:t>استخدام لغات البرمجة المختلفة مثل </a:t>
            </a:r>
            <a:r>
              <a:rPr lang="fr-FR" sz="3200" dirty="0">
                <a:effectLst/>
                <a:latin typeface="Traditional Arabic" panose="02020603050405020304" pitchFamily="18" charset="-78"/>
                <a:ea typeface="Times New Roman" panose="02020603050405020304" pitchFamily="18" charset="0"/>
              </a:rPr>
              <a:t>Python</a:t>
            </a:r>
            <a:r>
              <a:rPr lang="ar-DZ" sz="3200" dirty="0">
                <a:effectLst/>
                <a:latin typeface="Times New Roman" panose="02020603050405020304" pitchFamily="18" charset="0"/>
                <a:ea typeface="Times New Roman" panose="02020603050405020304" pitchFamily="18" charset="0"/>
                <a:cs typeface="Traditional Arabic" panose="02020603050405020304" pitchFamily="18" charset="-78"/>
              </a:rPr>
              <a:t> و</a:t>
            </a:r>
            <a:r>
              <a:rPr lang="fr-FR" sz="3200" dirty="0">
                <a:effectLst/>
                <a:latin typeface="Traditional Arabic" panose="02020603050405020304" pitchFamily="18" charset="-78"/>
                <a:ea typeface="Times New Roman" panose="02020603050405020304" pitchFamily="18" charset="0"/>
              </a:rPr>
              <a:t>R</a:t>
            </a:r>
            <a:r>
              <a:rPr lang="ar-DZ" sz="3200" dirty="0">
                <a:effectLst/>
                <a:latin typeface="Times New Roman" panose="02020603050405020304" pitchFamily="18" charset="0"/>
                <a:ea typeface="Times New Roman" panose="02020603050405020304" pitchFamily="18" charset="0"/>
                <a:cs typeface="Traditional Arabic" panose="02020603050405020304" pitchFamily="18" charset="-78"/>
              </a:rPr>
              <a:t> لتحليل البيانات.</a:t>
            </a:r>
            <a:endParaRPr lang="en-US" sz="32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3200" b="1"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التعلم الآلي:</a:t>
            </a:r>
            <a:r>
              <a:rPr lang="ar-DZ" sz="3200"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DZ" sz="3200" dirty="0">
                <a:effectLst/>
                <a:latin typeface="Times New Roman" panose="02020603050405020304" pitchFamily="18" charset="0"/>
                <a:ea typeface="Times New Roman" panose="02020603050405020304" pitchFamily="18" charset="0"/>
                <a:cs typeface="Traditional Arabic" panose="02020603050405020304" pitchFamily="18" charset="-78"/>
              </a:rPr>
              <a:t>تقنيات التعلم الآلي تشمل الشبكات العصبية الاصطناعية والتحليل الإحصائي وغيرها.</a:t>
            </a:r>
            <a:endParaRPr lang="en-US" sz="32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3200" b="1"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الذكاء الاصطناعي:</a:t>
            </a:r>
            <a:r>
              <a:rPr lang="ar-DZ" sz="3200"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DZ" sz="3200" dirty="0">
                <a:effectLst/>
                <a:latin typeface="Times New Roman" panose="02020603050405020304" pitchFamily="18" charset="0"/>
                <a:ea typeface="Times New Roman" panose="02020603050405020304" pitchFamily="18" charset="0"/>
                <a:cs typeface="Traditional Arabic" panose="02020603050405020304" pitchFamily="18" charset="-78"/>
              </a:rPr>
              <a:t>تشمل تقنيات الذكاء الاصطناعي العديد من التقنيات مثل تعلم الآلة ومعالجة الصوت والصورة.</a:t>
            </a:r>
            <a:endParaRPr lang="en-US" sz="32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3200" b="1"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تحليل البيانات الجغرافية:</a:t>
            </a:r>
            <a:r>
              <a:rPr lang="ar-DZ" sz="3200" dirty="0">
                <a:solidFill>
                  <a:srgbClr val="FFFF00"/>
                </a:solidFill>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DZ" sz="3200" dirty="0">
                <a:effectLst/>
                <a:latin typeface="Times New Roman" panose="02020603050405020304" pitchFamily="18" charset="0"/>
                <a:ea typeface="Times New Roman" panose="02020603050405020304" pitchFamily="18" charset="0"/>
                <a:cs typeface="Traditional Arabic" panose="02020603050405020304" pitchFamily="18" charset="-78"/>
              </a:rPr>
              <a:t>يتم استخدامها لتحليل البيانات المكانية، وخرائط الإنتاجية، وإدارة الموارد الطبيعية.</a:t>
            </a:r>
            <a:endParaRPr lang="en-US" sz="3200" dirty="0">
              <a:effectLst/>
              <a:latin typeface="Times New Roman" panose="02020603050405020304" pitchFamily="18" charset="0"/>
              <a:ea typeface="Times New Roman" panose="02020603050405020304" pitchFamily="18" charset="0"/>
            </a:endParaRPr>
          </a:p>
          <a:p>
            <a:r>
              <a:rPr lang="ar-DZ" sz="3200" b="1" dirty="0">
                <a:solidFill>
                  <a:srgbClr val="FFFF00"/>
                </a:solidFill>
                <a:effectLst/>
                <a:ea typeface="Times New Roman" panose="02020603050405020304" pitchFamily="18" charset="0"/>
                <a:cs typeface="Traditional Arabic" panose="02020603050405020304" pitchFamily="18" charset="-78"/>
              </a:rPr>
              <a:t>التحليل الإحصائي:</a:t>
            </a:r>
            <a:r>
              <a:rPr lang="ar-DZ" sz="3200" dirty="0">
                <a:solidFill>
                  <a:srgbClr val="FFFF00"/>
                </a:solidFill>
                <a:effectLst/>
                <a:ea typeface="Times New Roman" panose="02020603050405020304" pitchFamily="18" charset="0"/>
                <a:cs typeface="Traditional Arabic" panose="02020603050405020304" pitchFamily="18" charset="-78"/>
              </a:rPr>
              <a:t> </a:t>
            </a:r>
            <a:r>
              <a:rPr lang="ar-DZ" sz="3200" dirty="0">
                <a:effectLst/>
                <a:ea typeface="Times New Roman" panose="02020603050405020304" pitchFamily="18" charset="0"/>
                <a:cs typeface="Traditional Arabic" panose="02020603050405020304" pitchFamily="18" charset="-78"/>
              </a:rPr>
              <a:t>تشمل تقنيات التحليل الإحصائي استخدام التحليل </a:t>
            </a:r>
            <a:r>
              <a:rPr lang="ar-DZ" sz="3200" dirty="0" err="1">
                <a:effectLst/>
                <a:ea typeface="Times New Roman" panose="02020603050405020304" pitchFamily="18" charset="0"/>
                <a:cs typeface="Traditional Arabic" panose="02020603050405020304" pitchFamily="18" charset="-78"/>
              </a:rPr>
              <a:t>التوصيفي</a:t>
            </a:r>
            <a:r>
              <a:rPr lang="ar-DZ" sz="3200" dirty="0">
                <a:effectLst/>
                <a:ea typeface="Times New Roman" panose="02020603050405020304" pitchFamily="18" charset="0"/>
                <a:cs typeface="Traditional Arabic" panose="02020603050405020304" pitchFamily="18" charset="-78"/>
              </a:rPr>
              <a:t> والاستنتاجي والاختبار الإحصائي</a:t>
            </a:r>
            <a:endParaRPr lang="ar-DZ" sz="3200" dirty="0"/>
          </a:p>
        </p:txBody>
      </p:sp>
    </p:spTree>
    <p:extLst>
      <p:ext uri="{BB962C8B-B14F-4D97-AF65-F5344CB8AC3E}">
        <p14:creationId xmlns:p14="http://schemas.microsoft.com/office/powerpoint/2010/main" val="388541183"/>
      </p:ext>
    </p:extLst>
  </p:cSld>
  <p:clrMapOvr>
    <a:masterClrMapping/>
  </p:clrMapOvr>
  <p:transition spd="slow">
    <p:comb/>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4B35FA-EF92-4E7D-8130-9C22CA89E0F8}"/>
              </a:ext>
            </a:extLst>
          </p:cNvPr>
          <p:cNvSpPr>
            <a:spLocks noGrp="1"/>
          </p:cNvSpPr>
          <p:nvPr>
            <p:ph type="title"/>
          </p:nvPr>
        </p:nvSpPr>
        <p:spPr/>
        <p:txBody>
          <a:bodyPr>
            <a:normAutofit/>
          </a:bodyPr>
          <a:lstStyle/>
          <a:p>
            <a:pPr algn="ctr"/>
            <a:r>
              <a:rPr lang="ar-DZ" sz="6600" b="1" u="sng" dirty="0">
                <a:solidFill>
                  <a:srgbClr val="FFC000"/>
                </a:solidFill>
                <a:effectLst/>
                <a:ea typeface="Times New Roman" panose="02020603050405020304" pitchFamily="18" charset="0"/>
                <a:cs typeface="Traditional Arabic" panose="02020603050405020304" pitchFamily="18" charset="-78"/>
              </a:rPr>
              <a:t>مقدمة</a:t>
            </a:r>
            <a:endParaRPr lang="ar-DZ" sz="6600" dirty="0">
              <a:solidFill>
                <a:srgbClr val="FFC000"/>
              </a:solidFill>
            </a:endParaRPr>
          </a:p>
        </p:txBody>
      </p:sp>
      <p:sp>
        <p:nvSpPr>
          <p:cNvPr id="3" name="Espace réservé du contenu 2">
            <a:extLst>
              <a:ext uri="{FF2B5EF4-FFF2-40B4-BE49-F238E27FC236}">
                <a16:creationId xmlns:a16="http://schemas.microsoft.com/office/drawing/2014/main" id="{DAAC2F88-D3A7-4AF8-9ABE-E332D3282F29}"/>
              </a:ext>
            </a:extLst>
          </p:cNvPr>
          <p:cNvSpPr>
            <a:spLocks noGrp="1"/>
          </p:cNvSpPr>
          <p:nvPr>
            <p:ph idx="1"/>
          </p:nvPr>
        </p:nvSpPr>
        <p:spPr>
          <a:xfrm>
            <a:off x="685801" y="2142067"/>
            <a:ext cx="11333921" cy="4417759"/>
          </a:xfrm>
        </p:spPr>
        <p:txBody>
          <a:bodyPr>
            <a:normAutofit fontScale="77500" lnSpcReduction="20000"/>
          </a:bodyPr>
          <a:lstStyle/>
          <a:p>
            <a:pPr marL="0" indent="0" algn="r" rtl="1">
              <a:buNone/>
            </a:pPr>
            <a:r>
              <a:rPr lang="ar-DZ" sz="6000" dirty="0">
                <a:effectLst/>
                <a:latin typeface="Times New Roman" panose="02020603050405020304" pitchFamily="18" charset="0"/>
                <a:ea typeface="Times New Roman" panose="02020603050405020304" pitchFamily="18" charset="0"/>
                <a:cs typeface="Traditional Arabic" panose="02020603050405020304" pitchFamily="18" charset="-78"/>
              </a:rPr>
              <a:t>     تقييم التعلمات ومعالجة البيانات هما جزءان مهمان من علم الحوسبة وتحليل البيانات. يتم استخدام التعلم الآلي وتحليل البيانات لإجراء تحليلات وتوقعات واتخاذ القرارات في العديد من المجالات الصناعية والأكاديمية والحكومية والطبية والاجتماعية.</a:t>
            </a:r>
            <a:endParaRPr lang="en-US" sz="6000" dirty="0">
              <a:effectLst/>
              <a:latin typeface="Times New Roman" panose="02020603050405020304" pitchFamily="18" charset="0"/>
              <a:ea typeface="Times New Roman" panose="02020603050405020304" pitchFamily="18" charset="0"/>
            </a:endParaRPr>
          </a:p>
          <a:p>
            <a:pPr marL="0" indent="0" algn="r" rtl="1">
              <a:buNone/>
            </a:pPr>
            <a:r>
              <a:rPr lang="ar-DZ" sz="6000" dirty="0">
                <a:effectLst/>
                <a:latin typeface="Times New Roman" panose="02020603050405020304" pitchFamily="18" charset="0"/>
                <a:ea typeface="Times New Roman" panose="02020603050405020304" pitchFamily="18" charset="0"/>
                <a:cs typeface="Traditional Arabic" panose="02020603050405020304" pitchFamily="18" charset="-78"/>
              </a:rPr>
              <a:t>     يمكن القول بأن تقنيات تقييم التعلمات ومعالجة البيانات تشكل جزءًا أساسيًا من الثورة الرقمية التي تشهدها العالم، وتساعد على تحسين العديد من الجوانب في حياتنا والعمل والأعمال وغيرها.</a:t>
            </a:r>
            <a:endParaRPr lang="en-US" sz="6000" dirty="0">
              <a:effectLst/>
              <a:latin typeface="Times New Roman" panose="02020603050405020304" pitchFamily="18" charset="0"/>
              <a:ea typeface="Times New Roman" panose="02020603050405020304" pitchFamily="18" charset="0"/>
            </a:endParaRPr>
          </a:p>
          <a:p>
            <a:pPr marL="0" indent="0">
              <a:buNone/>
            </a:pPr>
            <a:endParaRPr lang="ar-DZ" dirty="0"/>
          </a:p>
        </p:txBody>
      </p:sp>
    </p:spTree>
    <p:extLst>
      <p:ext uri="{BB962C8B-B14F-4D97-AF65-F5344CB8AC3E}">
        <p14:creationId xmlns:p14="http://schemas.microsoft.com/office/powerpoint/2010/main" val="3557026237"/>
      </p:ext>
    </p:extLst>
  </p:cSld>
  <p:clrMapOvr>
    <a:masterClrMapping/>
  </p:clrMapOvr>
  <p:transition spd="slow">
    <p:comb/>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F9C1CF-A83D-4A27-8B44-38FB5ADB1B28}"/>
              </a:ext>
            </a:extLst>
          </p:cNvPr>
          <p:cNvSpPr>
            <a:spLocks noGrp="1"/>
          </p:cNvSpPr>
          <p:nvPr>
            <p:ph type="title"/>
          </p:nvPr>
        </p:nvSpPr>
        <p:spPr>
          <a:xfrm>
            <a:off x="791818" y="99391"/>
            <a:ext cx="10131425" cy="1456267"/>
          </a:xfrm>
        </p:spPr>
        <p:txBody>
          <a:bodyPr>
            <a:noAutofit/>
          </a:bodyPr>
          <a:lstStyle/>
          <a:p>
            <a:pPr algn="ctr"/>
            <a:r>
              <a:rPr lang="ar-DZ" sz="6600" b="1" dirty="0">
                <a:solidFill>
                  <a:srgbClr val="FFC000"/>
                </a:solidFill>
                <a:effectLst/>
                <a:latin typeface="Times New Roman" panose="02020603050405020304" pitchFamily="18" charset="0"/>
                <a:ea typeface="Times New Roman" panose="02020603050405020304" pitchFamily="18" charset="0"/>
                <a:cs typeface="Traditional Arabic" panose="02020603050405020304" pitchFamily="18" charset="-78"/>
              </a:rPr>
              <a:t>تقييم التعلمات:</a:t>
            </a:r>
            <a:endParaRPr lang="ar-DZ" sz="6600" dirty="0">
              <a:solidFill>
                <a:srgbClr val="FFC000"/>
              </a:solidFill>
            </a:endParaRPr>
          </a:p>
        </p:txBody>
      </p:sp>
      <p:sp>
        <p:nvSpPr>
          <p:cNvPr id="3" name="Espace réservé du contenu 2">
            <a:extLst>
              <a:ext uri="{FF2B5EF4-FFF2-40B4-BE49-F238E27FC236}">
                <a16:creationId xmlns:a16="http://schemas.microsoft.com/office/drawing/2014/main" id="{D559F780-3407-4BF5-9112-B5FBD998792B}"/>
              </a:ext>
            </a:extLst>
          </p:cNvPr>
          <p:cNvSpPr>
            <a:spLocks noGrp="1"/>
          </p:cNvSpPr>
          <p:nvPr>
            <p:ph idx="1"/>
          </p:nvPr>
        </p:nvSpPr>
        <p:spPr>
          <a:xfrm>
            <a:off x="119269" y="1555658"/>
            <a:ext cx="11953461" cy="4616542"/>
          </a:xfrm>
        </p:spPr>
        <p:txBody>
          <a:bodyPr>
            <a:noAutofit/>
          </a:bodyPr>
          <a:lstStyle/>
          <a:p>
            <a:pPr marL="0" indent="0">
              <a:buNone/>
            </a:pPr>
            <a:r>
              <a:rPr lang="ar-DZ" sz="6000" dirty="0">
                <a:effectLst/>
                <a:latin typeface="Times New Roman" panose="02020603050405020304" pitchFamily="18" charset="0"/>
                <a:ea typeface="Times New Roman" panose="02020603050405020304" pitchFamily="18" charset="0"/>
                <a:cs typeface="Traditional Arabic" panose="02020603050405020304" pitchFamily="18" charset="-78"/>
              </a:rPr>
              <a:t>      هو عملية تحديد كيفية أداء نظام التعلم الآلي في حل مشكلة محددة. يستخدم التقييم لتحديد مدى فعالية النموذج وقدرته على التعامل مع مجموعة معينة من البيانات. يتم استخدام مجموعة من المقاييس لتقييم الأداء، ومن أمثلة هذه المقاييس هي دقة التصنيف ومعامل الارتباط.</a:t>
            </a:r>
            <a:endParaRPr lang="ar-DZ" sz="6000" dirty="0"/>
          </a:p>
        </p:txBody>
      </p:sp>
    </p:spTree>
    <p:extLst>
      <p:ext uri="{BB962C8B-B14F-4D97-AF65-F5344CB8AC3E}">
        <p14:creationId xmlns:p14="http://schemas.microsoft.com/office/powerpoint/2010/main" val="634606818"/>
      </p:ext>
    </p:extLst>
  </p:cSld>
  <p:clrMapOvr>
    <a:masterClrMapping/>
  </p:clrMapOvr>
  <p:transition spd="slow">
    <p:comb/>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6EB142-9F76-4CAE-84A9-B15210785A94}"/>
              </a:ext>
            </a:extLst>
          </p:cNvPr>
          <p:cNvSpPr>
            <a:spLocks noGrp="1"/>
          </p:cNvSpPr>
          <p:nvPr>
            <p:ph type="title"/>
          </p:nvPr>
        </p:nvSpPr>
        <p:spPr/>
        <p:txBody>
          <a:bodyPr>
            <a:normAutofit/>
          </a:bodyPr>
          <a:lstStyle/>
          <a:p>
            <a:pPr algn="ctr"/>
            <a:r>
              <a:rPr lang="ar-DZ" sz="6000" b="1" dirty="0">
                <a:solidFill>
                  <a:srgbClr val="FFC000"/>
                </a:solidFill>
                <a:effectLst/>
                <a:latin typeface="Times New Roman" panose="02020603050405020304" pitchFamily="18" charset="0"/>
                <a:ea typeface="Times New Roman" panose="02020603050405020304" pitchFamily="18" charset="0"/>
                <a:cs typeface="Traditional Arabic" panose="02020603050405020304" pitchFamily="18" charset="-78"/>
              </a:rPr>
              <a:t>معالجة البيانات:</a:t>
            </a:r>
            <a:endParaRPr lang="ar-DZ" sz="6000" dirty="0">
              <a:solidFill>
                <a:srgbClr val="FFC000"/>
              </a:solidFill>
            </a:endParaRPr>
          </a:p>
        </p:txBody>
      </p:sp>
      <p:sp>
        <p:nvSpPr>
          <p:cNvPr id="3" name="Espace réservé du contenu 2">
            <a:extLst>
              <a:ext uri="{FF2B5EF4-FFF2-40B4-BE49-F238E27FC236}">
                <a16:creationId xmlns:a16="http://schemas.microsoft.com/office/drawing/2014/main" id="{FF92D416-0407-4CE6-8AA6-900E2A7DE94E}"/>
              </a:ext>
            </a:extLst>
          </p:cNvPr>
          <p:cNvSpPr>
            <a:spLocks noGrp="1"/>
          </p:cNvSpPr>
          <p:nvPr>
            <p:ph idx="1"/>
          </p:nvPr>
        </p:nvSpPr>
        <p:spPr>
          <a:xfrm>
            <a:off x="685801" y="2142067"/>
            <a:ext cx="11254408" cy="4106333"/>
          </a:xfrm>
        </p:spPr>
        <p:txBody>
          <a:bodyPr>
            <a:normAutofit/>
          </a:bodyPr>
          <a:lstStyle/>
          <a:p>
            <a:pPr marL="0" indent="0">
              <a:buNone/>
            </a:pPr>
            <a:r>
              <a:rPr lang="ar-DZ" sz="6000" dirty="0">
                <a:effectLst/>
                <a:latin typeface="Times New Roman" panose="02020603050405020304" pitchFamily="18" charset="0"/>
                <a:ea typeface="Times New Roman" panose="02020603050405020304" pitchFamily="18" charset="0"/>
                <a:cs typeface="Traditional Arabic" panose="02020603050405020304" pitchFamily="18" charset="-78"/>
              </a:rPr>
              <a:t>   هي العملية التي يتم فيها تحويل البيانات إلى معلومات قيمة. تتضمن هذه العملية إزالة الضوضاء والتعامل مع البيانات المفقودة وتحويل البيانات الغير هيكلية إلى بيانات هيكلية قابلة للتحليل.</a:t>
            </a:r>
            <a:endParaRPr lang="en-US" sz="6000" dirty="0">
              <a:effectLst/>
              <a:latin typeface="Times New Roman" panose="02020603050405020304" pitchFamily="18" charset="0"/>
              <a:ea typeface="Times New Roman" panose="02020603050405020304" pitchFamily="18" charset="0"/>
            </a:endParaRPr>
          </a:p>
          <a:p>
            <a:pPr marL="0" indent="0">
              <a:buNone/>
            </a:pPr>
            <a:endParaRPr lang="ar-DZ" dirty="0"/>
          </a:p>
        </p:txBody>
      </p:sp>
    </p:spTree>
    <p:extLst>
      <p:ext uri="{BB962C8B-B14F-4D97-AF65-F5344CB8AC3E}">
        <p14:creationId xmlns:p14="http://schemas.microsoft.com/office/powerpoint/2010/main" val="1274539984"/>
      </p:ext>
    </p:extLst>
  </p:cSld>
  <p:clrMapOvr>
    <a:masterClrMapping/>
  </p:clrMapOvr>
  <p:transition spd="slow">
    <p:comb/>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FFE088F-35BF-4C36-A110-DB4D0A9C7AB3}"/>
              </a:ext>
            </a:extLst>
          </p:cNvPr>
          <p:cNvSpPr>
            <a:spLocks noGrp="1"/>
          </p:cNvSpPr>
          <p:nvPr>
            <p:ph idx="1"/>
          </p:nvPr>
        </p:nvSpPr>
        <p:spPr>
          <a:xfrm>
            <a:off x="331304" y="516835"/>
            <a:ext cx="11502887" cy="6069495"/>
          </a:xfrm>
        </p:spPr>
        <p:txBody>
          <a:bodyPr>
            <a:normAutofit lnSpcReduction="10000"/>
          </a:bodyPr>
          <a:lstStyle/>
          <a:p>
            <a:pPr marL="0" indent="0" algn="r" rtl="1">
              <a:buNone/>
            </a:pPr>
            <a:r>
              <a:rPr lang="ar-DZ" sz="6000" dirty="0">
                <a:effectLst/>
                <a:latin typeface="Times New Roman" panose="02020603050405020304" pitchFamily="18" charset="0"/>
                <a:ea typeface="Times New Roman" panose="02020603050405020304" pitchFamily="18" charset="0"/>
                <a:cs typeface="Traditional Arabic" panose="02020603050405020304" pitchFamily="18" charset="-78"/>
              </a:rPr>
              <a:t>  تتم عملية معالجة البيانات باستخدام مجموعة متنوعة من التقنيات والأدوات، بما في ذلك:</a:t>
            </a:r>
            <a:endParaRPr lang="en-US" sz="60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6000" dirty="0">
                <a:effectLst/>
                <a:latin typeface="Times New Roman" panose="02020603050405020304" pitchFamily="18" charset="0"/>
                <a:ea typeface="Times New Roman" panose="02020603050405020304" pitchFamily="18" charset="0"/>
                <a:cs typeface="Traditional Arabic" panose="02020603050405020304" pitchFamily="18" charset="-78"/>
              </a:rPr>
              <a:t>تحليل البيانات.  </a:t>
            </a:r>
            <a:endParaRPr lang="en-US" sz="60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6000" dirty="0">
                <a:effectLst/>
                <a:latin typeface="Times New Roman" panose="02020603050405020304" pitchFamily="18" charset="0"/>
                <a:ea typeface="Times New Roman" panose="02020603050405020304" pitchFamily="18" charset="0"/>
                <a:cs typeface="Traditional Arabic" panose="02020603050405020304" pitchFamily="18" charset="-78"/>
              </a:rPr>
              <a:t>التحليل الإحصائي.</a:t>
            </a:r>
            <a:endParaRPr lang="en-US" sz="60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6000" dirty="0">
                <a:effectLst/>
                <a:latin typeface="Times New Roman" panose="02020603050405020304" pitchFamily="18" charset="0"/>
                <a:ea typeface="Times New Roman" panose="02020603050405020304" pitchFamily="18" charset="0"/>
                <a:cs typeface="Traditional Arabic" panose="02020603050405020304" pitchFamily="18" charset="-78"/>
              </a:rPr>
              <a:t>التعلم الآلي.</a:t>
            </a:r>
            <a:endParaRPr lang="en-US" sz="60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6000" dirty="0">
                <a:effectLst/>
                <a:latin typeface="Times New Roman" panose="02020603050405020304" pitchFamily="18" charset="0"/>
                <a:ea typeface="Times New Roman" panose="02020603050405020304" pitchFamily="18" charset="0"/>
                <a:cs typeface="Traditional Arabic" panose="02020603050405020304" pitchFamily="18" charset="-78"/>
              </a:rPr>
              <a:t>علم البيانات.</a:t>
            </a:r>
            <a:endParaRPr lang="en-US" sz="6000" dirty="0">
              <a:effectLst/>
              <a:latin typeface="Times New Roman" panose="02020603050405020304" pitchFamily="18" charset="0"/>
              <a:ea typeface="Times New Roman" panose="02020603050405020304" pitchFamily="18" charset="0"/>
            </a:endParaRPr>
          </a:p>
          <a:p>
            <a:endParaRPr lang="ar-DZ" dirty="0"/>
          </a:p>
        </p:txBody>
      </p:sp>
    </p:spTree>
    <p:extLst>
      <p:ext uri="{BB962C8B-B14F-4D97-AF65-F5344CB8AC3E}">
        <p14:creationId xmlns:p14="http://schemas.microsoft.com/office/powerpoint/2010/main" val="428010088"/>
      </p:ext>
    </p:extLst>
  </p:cSld>
  <p:clrMapOvr>
    <a:masterClrMapping/>
  </p:clrMapOvr>
  <p:transition spd="slow">
    <p:comb/>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15F04EE-60B0-4396-A481-D2D0CCCB85B3}"/>
              </a:ext>
            </a:extLst>
          </p:cNvPr>
          <p:cNvSpPr>
            <a:spLocks noGrp="1"/>
          </p:cNvSpPr>
          <p:nvPr>
            <p:ph idx="1"/>
          </p:nvPr>
        </p:nvSpPr>
        <p:spPr>
          <a:xfrm>
            <a:off x="685801" y="397565"/>
            <a:ext cx="10976112" cy="6122505"/>
          </a:xfrm>
        </p:spPr>
        <p:txBody>
          <a:bodyPr>
            <a:normAutofit fontScale="85000" lnSpcReduction="20000"/>
          </a:bodyPr>
          <a:lstStyle/>
          <a:p>
            <a:pPr marL="0" indent="0" algn="r" rtl="1">
              <a:buNone/>
            </a:pPr>
            <a:r>
              <a:rPr lang="ar-DZ" sz="6000" dirty="0">
                <a:effectLst/>
                <a:latin typeface="Times New Roman" panose="02020603050405020304" pitchFamily="18" charset="0"/>
                <a:ea typeface="Times New Roman" panose="02020603050405020304" pitchFamily="18" charset="0"/>
                <a:cs typeface="Traditional Arabic" panose="02020603050405020304" pitchFamily="18" charset="-78"/>
              </a:rPr>
              <a:t>     يتم استخدام تقييم التعلمات ومعالجة البيانات في مجالات متعددة، بما في ذلك:</a:t>
            </a:r>
            <a:endParaRPr lang="en-US" sz="60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6000" dirty="0">
                <a:effectLst/>
                <a:latin typeface="Times New Roman" panose="02020603050405020304" pitchFamily="18" charset="0"/>
                <a:ea typeface="Times New Roman" panose="02020603050405020304" pitchFamily="18" charset="0"/>
                <a:cs typeface="Traditional Arabic" panose="02020603050405020304" pitchFamily="18" charset="-78"/>
              </a:rPr>
              <a:t>تحليل نتائج التلاميذ ومدى الاستيعاب وتقدم الدروس.</a:t>
            </a:r>
            <a:endParaRPr lang="en-US" sz="60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6000" dirty="0">
                <a:effectLst/>
                <a:latin typeface="Times New Roman" panose="02020603050405020304" pitchFamily="18" charset="0"/>
                <a:ea typeface="Times New Roman" panose="02020603050405020304" pitchFamily="18" charset="0"/>
                <a:cs typeface="Traditional Arabic" panose="02020603050405020304" pitchFamily="18" charset="-78"/>
              </a:rPr>
              <a:t>تحليل البيانات الطبية.</a:t>
            </a:r>
            <a:endParaRPr lang="en-US" sz="60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6000" dirty="0">
                <a:effectLst/>
                <a:latin typeface="Times New Roman" panose="02020603050405020304" pitchFamily="18" charset="0"/>
                <a:ea typeface="Times New Roman" panose="02020603050405020304" pitchFamily="18" charset="0"/>
                <a:cs typeface="Traditional Arabic" panose="02020603050405020304" pitchFamily="18" charset="-78"/>
              </a:rPr>
              <a:t>تحليل النصوص.</a:t>
            </a:r>
            <a:endParaRPr lang="en-US" sz="60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6000" dirty="0">
                <a:effectLst/>
                <a:latin typeface="Times New Roman" panose="02020603050405020304" pitchFamily="18" charset="0"/>
                <a:ea typeface="Times New Roman" panose="02020603050405020304" pitchFamily="18" charset="0"/>
                <a:cs typeface="Traditional Arabic" panose="02020603050405020304" pitchFamily="18" charset="-78"/>
              </a:rPr>
              <a:t>التحليل المالي.</a:t>
            </a:r>
            <a:endParaRPr lang="en-US" sz="60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6000" dirty="0">
                <a:effectLst/>
                <a:latin typeface="Times New Roman" panose="02020603050405020304" pitchFamily="18" charset="0"/>
                <a:ea typeface="Times New Roman" panose="02020603050405020304" pitchFamily="18" charset="0"/>
                <a:cs typeface="Traditional Arabic" panose="02020603050405020304" pitchFamily="18" charset="-78"/>
              </a:rPr>
              <a:t>تحليل السوق.</a:t>
            </a:r>
            <a:endParaRPr lang="en-US" sz="60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6000" dirty="0">
                <a:effectLst/>
                <a:latin typeface="Times New Roman" panose="02020603050405020304" pitchFamily="18" charset="0"/>
                <a:ea typeface="Times New Roman" panose="02020603050405020304" pitchFamily="18" charset="0"/>
                <a:cs typeface="Traditional Arabic" panose="02020603050405020304" pitchFamily="18" charset="-78"/>
              </a:rPr>
              <a:t>التحليل الاجتماعي.</a:t>
            </a:r>
            <a:endParaRPr lang="en-US" sz="6000" dirty="0">
              <a:effectLst/>
              <a:latin typeface="Times New Roman" panose="02020603050405020304" pitchFamily="18" charset="0"/>
              <a:ea typeface="Times New Roman" panose="02020603050405020304" pitchFamily="18" charset="0"/>
            </a:endParaRPr>
          </a:p>
          <a:p>
            <a:endParaRPr lang="ar-DZ" dirty="0"/>
          </a:p>
        </p:txBody>
      </p:sp>
    </p:spTree>
    <p:extLst>
      <p:ext uri="{BB962C8B-B14F-4D97-AF65-F5344CB8AC3E}">
        <p14:creationId xmlns:p14="http://schemas.microsoft.com/office/powerpoint/2010/main" val="258967167"/>
      </p:ext>
    </p:extLst>
  </p:cSld>
  <p:clrMapOvr>
    <a:masterClrMapping/>
  </p:clrMapOvr>
  <p:transition spd="slow">
    <p:comb/>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B28987-B33E-4F74-AFD1-F495AECEFE51}"/>
              </a:ext>
            </a:extLst>
          </p:cNvPr>
          <p:cNvSpPr>
            <a:spLocks noGrp="1"/>
          </p:cNvSpPr>
          <p:nvPr>
            <p:ph type="title"/>
          </p:nvPr>
        </p:nvSpPr>
        <p:spPr/>
        <p:txBody>
          <a:bodyPr>
            <a:normAutofit/>
          </a:bodyPr>
          <a:lstStyle/>
          <a:p>
            <a:pPr algn="ctr"/>
            <a:r>
              <a:rPr lang="ar-DZ" sz="6000" b="1" dirty="0">
                <a:solidFill>
                  <a:srgbClr val="FFC000"/>
                </a:solidFill>
                <a:effectLst/>
                <a:latin typeface="Times New Roman" panose="02020603050405020304" pitchFamily="18" charset="0"/>
                <a:ea typeface="Times New Roman" panose="02020603050405020304" pitchFamily="18" charset="0"/>
                <a:cs typeface="Traditional Arabic" panose="02020603050405020304" pitchFamily="18" charset="-78"/>
              </a:rPr>
              <a:t>متطلبات معالجة البيانات</a:t>
            </a:r>
            <a:r>
              <a:rPr lang="ar-DZ" sz="6000" dirty="0">
                <a:solidFill>
                  <a:srgbClr val="FFC000"/>
                </a:solidFill>
                <a:effectLst/>
                <a:latin typeface="Times New Roman" panose="02020603050405020304" pitchFamily="18" charset="0"/>
                <a:ea typeface="Times New Roman" panose="02020603050405020304" pitchFamily="18" charset="0"/>
                <a:cs typeface="Traditional Arabic" panose="02020603050405020304" pitchFamily="18" charset="-78"/>
              </a:rPr>
              <a:t>:</a:t>
            </a:r>
            <a:endParaRPr lang="ar-DZ" sz="6000" dirty="0">
              <a:solidFill>
                <a:srgbClr val="FFC000"/>
              </a:solidFill>
            </a:endParaRPr>
          </a:p>
        </p:txBody>
      </p:sp>
      <p:sp>
        <p:nvSpPr>
          <p:cNvPr id="3" name="Espace réservé du contenu 2">
            <a:extLst>
              <a:ext uri="{FF2B5EF4-FFF2-40B4-BE49-F238E27FC236}">
                <a16:creationId xmlns:a16="http://schemas.microsoft.com/office/drawing/2014/main" id="{5E3A8D85-07D6-46C5-BDD7-62EF3331AB2F}"/>
              </a:ext>
            </a:extLst>
          </p:cNvPr>
          <p:cNvSpPr>
            <a:spLocks noGrp="1"/>
          </p:cNvSpPr>
          <p:nvPr>
            <p:ph idx="1"/>
          </p:nvPr>
        </p:nvSpPr>
        <p:spPr>
          <a:xfrm>
            <a:off x="685801" y="1722783"/>
            <a:ext cx="11148390" cy="4797287"/>
          </a:xfrm>
        </p:spPr>
        <p:txBody>
          <a:bodyPr>
            <a:normAutofit fontScale="85000" lnSpcReduction="20000"/>
          </a:bodyPr>
          <a:lstStyle/>
          <a:p>
            <a:pPr marL="0" indent="0" algn="r" rtl="1">
              <a:buNone/>
            </a:pPr>
            <a:r>
              <a:rPr lang="ar-DZ" sz="6000" dirty="0">
                <a:effectLst/>
                <a:latin typeface="Times New Roman" panose="02020603050405020304" pitchFamily="18" charset="0"/>
                <a:ea typeface="Times New Roman" panose="02020603050405020304" pitchFamily="18" charset="0"/>
                <a:cs typeface="Traditional Arabic" panose="02020603050405020304" pitchFamily="18" charset="-78"/>
              </a:rPr>
              <a:t>معالجة البيانات تتطلب:</a:t>
            </a:r>
            <a:endParaRPr lang="en-US" sz="60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6000" dirty="0">
                <a:effectLst/>
                <a:latin typeface="Times New Roman" panose="02020603050405020304" pitchFamily="18" charset="0"/>
                <a:ea typeface="Times New Roman" panose="02020603050405020304" pitchFamily="18" charset="0"/>
                <a:cs typeface="Traditional Arabic" panose="02020603050405020304" pitchFamily="18" charset="-78"/>
              </a:rPr>
              <a:t>العمل على تنظيف البيانات.</a:t>
            </a:r>
            <a:endParaRPr lang="en-US" sz="60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6000" dirty="0">
                <a:effectLst/>
                <a:latin typeface="Times New Roman" panose="02020603050405020304" pitchFamily="18" charset="0"/>
                <a:ea typeface="Times New Roman" panose="02020603050405020304" pitchFamily="18" charset="0"/>
                <a:cs typeface="Traditional Arabic" panose="02020603050405020304" pitchFamily="18" charset="-78"/>
              </a:rPr>
              <a:t>تحسين جودتها.</a:t>
            </a:r>
            <a:endParaRPr lang="en-US" sz="60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6000" dirty="0">
                <a:effectLst/>
                <a:latin typeface="Times New Roman" panose="02020603050405020304" pitchFamily="18" charset="0"/>
                <a:ea typeface="Times New Roman" panose="02020603050405020304" pitchFamily="18" charset="0"/>
                <a:cs typeface="Traditional Arabic" panose="02020603050405020304" pitchFamily="18" charset="-78"/>
              </a:rPr>
              <a:t>إزالة القيم المفقودة.</a:t>
            </a:r>
            <a:endParaRPr lang="en-US" sz="60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6000" dirty="0">
                <a:effectLst/>
                <a:latin typeface="Times New Roman" panose="02020603050405020304" pitchFamily="18" charset="0"/>
                <a:ea typeface="Times New Roman" panose="02020603050405020304" pitchFamily="18" charset="0"/>
                <a:cs typeface="Traditional Arabic" panose="02020603050405020304" pitchFamily="18" charset="-78"/>
              </a:rPr>
              <a:t>تصحيح الأخطاء.</a:t>
            </a:r>
            <a:endParaRPr lang="en-US" sz="6000" dirty="0">
              <a:effectLst/>
              <a:latin typeface="Times New Roman" panose="02020603050405020304" pitchFamily="18" charset="0"/>
              <a:ea typeface="Times New Roman" panose="02020603050405020304" pitchFamily="18" charset="0"/>
            </a:endParaRPr>
          </a:p>
          <a:p>
            <a:pPr marL="342900" lvl="0" indent="-342900" algn="r" rtl="1">
              <a:buFont typeface="Symbol" panose="05050102010706020507" pitchFamily="18" charset="2"/>
              <a:buChar char=""/>
            </a:pPr>
            <a:r>
              <a:rPr lang="ar-DZ" sz="6000" dirty="0">
                <a:effectLst/>
                <a:latin typeface="Times New Roman" panose="02020603050405020304" pitchFamily="18" charset="0"/>
                <a:ea typeface="Times New Roman" panose="02020603050405020304" pitchFamily="18" charset="0"/>
                <a:cs typeface="Traditional Arabic" panose="02020603050405020304" pitchFamily="18" charset="-78"/>
              </a:rPr>
              <a:t>إزالة الضوضاء من البيانات.</a:t>
            </a:r>
            <a:endParaRPr lang="en-US" sz="6000" dirty="0">
              <a:effectLst/>
              <a:latin typeface="Times New Roman" panose="02020603050405020304" pitchFamily="18" charset="0"/>
              <a:ea typeface="Times New Roman" panose="02020603050405020304" pitchFamily="18" charset="0"/>
            </a:endParaRPr>
          </a:p>
          <a:p>
            <a:endParaRPr lang="ar-DZ" dirty="0"/>
          </a:p>
        </p:txBody>
      </p:sp>
    </p:spTree>
    <p:extLst>
      <p:ext uri="{BB962C8B-B14F-4D97-AF65-F5344CB8AC3E}">
        <p14:creationId xmlns:p14="http://schemas.microsoft.com/office/powerpoint/2010/main" val="3080851949"/>
      </p:ext>
    </p:extLst>
  </p:cSld>
  <p:clrMapOvr>
    <a:masterClrMapping/>
  </p:clrMapOvr>
  <p:transition spd="slow">
    <p:comb/>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9DFD9F-B5DB-44A6-BE52-EE788E3BCC6A}"/>
              </a:ext>
            </a:extLst>
          </p:cNvPr>
          <p:cNvSpPr>
            <a:spLocks noGrp="1"/>
          </p:cNvSpPr>
          <p:nvPr>
            <p:ph type="title"/>
          </p:nvPr>
        </p:nvSpPr>
        <p:spPr>
          <a:xfrm>
            <a:off x="983904" y="125896"/>
            <a:ext cx="10131425" cy="1146313"/>
          </a:xfrm>
        </p:spPr>
        <p:txBody>
          <a:bodyPr>
            <a:normAutofit/>
          </a:bodyPr>
          <a:lstStyle/>
          <a:p>
            <a:pPr algn="ctr"/>
            <a:r>
              <a:rPr lang="ar-DZ" sz="6000" b="1" dirty="0">
                <a:solidFill>
                  <a:srgbClr val="FFC000"/>
                </a:solidFill>
                <a:effectLst/>
                <a:latin typeface="Times New Roman" panose="02020603050405020304" pitchFamily="18" charset="0"/>
                <a:ea typeface="Times New Roman" panose="02020603050405020304" pitchFamily="18" charset="0"/>
                <a:cs typeface="Traditional Arabic" panose="02020603050405020304" pitchFamily="18" charset="-78"/>
              </a:rPr>
              <a:t>مجالات استخدام تقنيات التعلمات:</a:t>
            </a:r>
            <a:endParaRPr lang="ar-DZ" sz="6000" dirty="0">
              <a:solidFill>
                <a:srgbClr val="FFC000"/>
              </a:solidFill>
            </a:endParaRPr>
          </a:p>
        </p:txBody>
      </p:sp>
      <p:sp>
        <p:nvSpPr>
          <p:cNvPr id="3" name="Espace réservé du contenu 2">
            <a:extLst>
              <a:ext uri="{FF2B5EF4-FFF2-40B4-BE49-F238E27FC236}">
                <a16:creationId xmlns:a16="http://schemas.microsoft.com/office/drawing/2014/main" id="{38DC6DF2-9D07-423A-846C-FAE7E1CDBB59}"/>
              </a:ext>
            </a:extLst>
          </p:cNvPr>
          <p:cNvSpPr>
            <a:spLocks noGrp="1"/>
          </p:cNvSpPr>
          <p:nvPr>
            <p:ph idx="1"/>
          </p:nvPr>
        </p:nvSpPr>
        <p:spPr>
          <a:xfrm>
            <a:off x="0" y="1179443"/>
            <a:ext cx="12099235" cy="5552661"/>
          </a:xfrm>
        </p:spPr>
        <p:txBody>
          <a:bodyPr>
            <a:noAutofit/>
          </a:bodyPr>
          <a:lstStyle/>
          <a:p>
            <a:pPr marL="0" indent="0">
              <a:buNone/>
            </a:pPr>
            <a:r>
              <a:rPr lang="ar-DZ" sz="4800" dirty="0"/>
              <a:t>  التعليم - البحث والتطوير- الإعلام – الإنترنت – الإعلان –التسويق – الصحة - الطاقة والبيئة – الإنتاجية – السياسة  -الأمن والدفاع – الرياضة - السفر والسياحة - الأعمال المصرفية والمالية - العمليات الصناعية - الطب والرعاية الصحية - الزراعة والغذاء - التجارة الإلكترونية - الطاقة والبيئة – التسويق - الخدمات اللوجستية – السياحة - العلوم الاجتماعية.</a:t>
            </a:r>
          </a:p>
        </p:txBody>
      </p:sp>
    </p:spTree>
    <p:extLst>
      <p:ext uri="{BB962C8B-B14F-4D97-AF65-F5344CB8AC3E}">
        <p14:creationId xmlns:p14="http://schemas.microsoft.com/office/powerpoint/2010/main" val="3054625986"/>
      </p:ext>
    </p:extLst>
  </p:cSld>
  <p:clrMapOvr>
    <a:masterClrMapping/>
  </p:clrMapOvr>
  <p:transition spd="slow">
    <p:comb/>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C72AF3-4541-4E35-B8D1-AED9920BC3B7}"/>
              </a:ext>
            </a:extLst>
          </p:cNvPr>
          <p:cNvSpPr>
            <a:spLocks noGrp="1"/>
          </p:cNvSpPr>
          <p:nvPr>
            <p:ph type="title"/>
          </p:nvPr>
        </p:nvSpPr>
        <p:spPr>
          <a:xfrm>
            <a:off x="818323" y="298173"/>
            <a:ext cx="10131425" cy="1456267"/>
          </a:xfrm>
        </p:spPr>
        <p:txBody>
          <a:bodyPr>
            <a:normAutofit/>
          </a:bodyPr>
          <a:lstStyle/>
          <a:p>
            <a:pPr algn="ctr"/>
            <a:r>
              <a:rPr lang="ar-DZ" sz="6000" b="1" dirty="0">
                <a:solidFill>
                  <a:srgbClr val="FFC000"/>
                </a:solidFill>
                <a:effectLst/>
                <a:latin typeface="Times New Roman" panose="02020603050405020304" pitchFamily="18" charset="0"/>
                <a:ea typeface="Times New Roman" panose="02020603050405020304" pitchFamily="18" charset="0"/>
                <a:cs typeface="Traditional Arabic" panose="02020603050405020304" pitchFamily="18" charset="-78"/>
              </a:rPr>
              <a:t>التقنيات المستخدمة في تقييم التعلمات</a:t>
            </a:r>
            <a:endParaRPr lang="ar-DZ" sz="6000" dirty="0">
              <a:solidFill>
                <a:srgbClr val="FFC000"/>
              </a:solidFill>
            </a:endParaRPr>
          </a:p>
        </p:txBody>
      </p:sp>
      <p:sp>
        <p:nvSpPr>
          <p:cNvPr id="3" name="Espace réservé du contenu 2">
            <a:extLst>
              <a:ext uri="{FF2B5EF4-FFF2-40B4-BE49-F238E27FC236}">
                <a16:creationId xmlns:a16="http://schemas.microsoft.com/office/drawing/2014/main" id="{E36C3B74-AF1D-4E5E-A636-0F1186E39A15}"/>
              </a:ext>
            </a:extLst>
          </p:cNvPr>
          <p:cNvSpPr>
            <a:spLocks noGrp="1"/>
          </p:cNvSpPr>
          <p:nvPr>
            <p:ph idx="1"/>
          </p:nvPr>
        </p:nvSpPr>
        <p:spPr>
          <a:xfrm>
            <a:off x="685801" y="1855305"/>
            <a:ext cx="11294164" cy="4704522"/>
          </a:xfrm>
        </p:spPr>
        <p:txBody>
          <a:bodyPr>
            <a:normAutofit fontScale="92500" lnSpcReduction="20000"/>
          </a:bodyPr>
          <a:lstStyle/>
          <a:p>
            <a:r>
              <a:rPr lang="ar-DZ" sz="6000" b="1" dirty="0">
                <a:effectLst/>
                <a:ea typeface="Times New Roman" panose="02020603050405020304" pitchFamily="18" charset="0"/>
                <a:cs typeface="Traditional Arabic" panose="02020603050405020304" pitchFamily="18" charset="-78"/>
              </a:rPr>
              <a:t>تقنية تعلم الآلة </a:t>
            </a:r>
            <a:r>
              <a:rPr lang="fr-FR" sz="6000" b="1" dirty="0">
                <a:effectLst/>
                <a:latin typeface="Traditional Arabic" panose="02020603050405020304" pitchFamily="18" charset="-78"/>
                <a:ea typeface="Times New Roman" panose="02020603050405020304" pitchFamily="18" charset="0"/>
              </a:rPr>
              <a:t>Machine Learning</a:t>
            </a:r>
            <a:endParaRPr lang="fr-FR" sz="6000" b="1" dirty="0">
              <a:latin typeface="Traditional Arabic" panose="02020603050405020304" pitchFamily="18" charset="-78"/>
              <a:ea typeface="Times New Roman" panose="02020603050405020304" pitchFamily="18" charset="0"/>
              <a:cs typeface="Traditional Arabic" panose="02020603050405020304" pitchFamily="18" charset="-78"/>
            </a:endParaRPr>
          </a:p>
          <a:p>
            <a:r>
              <a:rPr lang="ar-DZ" sz="6000" b="1" dirty="0" err="1">
                <a:effectLst/>
                <a:ea typeface="Times New Roman" panose="02020603050405020304" pitchFamily="18" charset="0"/>
                <a:cs typeface="Traditional Arabic" panose="02020603050405020304" pitchFamily="18" charset="-78"/>
              </a:rPr>
              <a:t>قنيات</a:t>
            </a:r>
            <a:r>
              <a:rPr lang="ar-DZ" sz="6000" b="1" dirty="0">
                <a:effectLst/>
                <a:ea typeface="Times New Roman" panose="02020603050405020304" pitchFamily="18" charset="0"/>
                <a:cs typeface="Traditional Arabic" panose="02020603050405020304" pitchFamily="18" charset="-78"/>
              </a:rPr>
              <a:t> التعلم العميق </a:t>
            </a:r>
            <a:r>
              <a:rPr lang="fr-FR" sz="6000" b="1" dirty="0" err="1">
                <a:effectLst/>
                <a:latin typeface="Traditional Arabic" panose="02020603050405020304" pitchFamily="18" charset="-78"/>
                <a:ea typeface="Times New Roman" panose="02020603050405020304" pitchFamily="18" charset="0"/>
              </a:rPr>
              <a:t>Deep</a:t>
            </a:r>
            <a:r>
              <a:rPr lang="fr-FR" sz="6000" b="1" dirty="0">
                <a:effectLst/>
                <a:latin typeface="Traditional Arabic" panose="02020603050405020304" pitchFamily="18" charset="-78"/>
                <a:ea typeface="Times New Roman" panose="02020603050405020304" pitchFamily="18" charset="0"/>
              </a:rPr>
              <a:t> Learning</a:t>
            </a:r>
            <a:r>
              <a:rPr lang="fr-FR" sz="6000" dirty="0">
                <a:effectLst/>
                <a:latin typeface="Traditional Arabic" panose="02020603050405020304" pitchFamily="18" charset="-78"/>
                <a:ea typeface="Times New Roman" panose="02020603050405020304" pitchFamily="18" charset="0"/>
              </a:rPr>
              <a:t> </a:t>
            </a:r>
            <a:endParaRPr lang="fr-FR" sz="60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p>
            <a:r>
              <a:rPr lang="ar-DZ" sz="6000" b="1" dirty="0">
                <a:effectLst/>
                <a:ea typeface="Times New Roman" panose="02020603050405020304" pitchFamily="18" charset="0"/>
                <a:cs typeface="Traditional Arabic" panose="02020603050405020304" pitchFamily="18" charset="-78"/>
              </a:rPr>
              <a:t>تقنية الذكاء الاصطناعي </a:t>
            </a:r>
            <a:r>
              <a:rPr lang="fr-FR" sz="6000" b="1" dirty="0" err="1">
                <a:effectLst/>
                <a:latin typeface="Traditional Arabic" panose="02020603050405020304" pitchFamily="18" charset="-78"/>
                <a:ea typeface="Times New Roman" panose="02020603050405020304" pitchFamily="18" charset="0"/>
              </a:rPr>
              <a:t>Artificial</a:t>
            </a:r>
            <a:r>
              <a:rPr lang="fr-FR" sz="6000" b="1" dirty="0">
                <a:effectLst/>
                <a:latin typeface="Traditional Arabic" panose="02020603050405020304" pitchFamily="18" charset="-78"/>
                <a:ea typeface="Times New Roman" panose="02020603050405020304" pitchFamily="18" charset="0"/>
              </a:rPr>
              <a:t> Intelligence</a:t>
            </a:r>
            <a:endParaRPr lang="fr-FR" sz="6000" b="1" dirty="0">
              <a:latin typeface="Traditional Arabic" panose="02020603050405020304" pitchFamily="18" charset="-78"/>
              <a:ea typeface="Times New Roman" panose="02020603050405020304" pitchFamily="18" charset="0"/>
              <a:cs typeface="Traditional Arabic" panose="02020603050405020304" pitchFamily="18" charset="-78"/>
            </a:endParaRPr>
          </a:p>
          <a:p>
            <a:r>
              <a:rPr lang="ar-DZ" sz="6000" b="1" dirty="0">
                <a:effectLst/>
                <a:ea typeface="Times New Roman" panose="02020603050405020304" pitchFamily="18" charset="0"/>
                <a:cs typeface="Traditional Arabic" panose="02020603050405020304" pitchFamily="18" charset="-78"/>
              </a:rPr>
              <a:t>تقنية تحليل البيانات الكبيرة </a:t>
            </a:r>
            <a:r>
              <a:rPr lang="fr-FR" sz="6000" b="1" dirty="0">
                <a:effectLst/>
                <a:latin typeface="Traditional Arabic" panose="02020603050405020304" pitchFamily="18" charset="-78"/>
                <a:ea typeface="Times New Roman" panose="02020603050405020304" pitchFamily="18" charset="0"/>
              </a:rPr>
              <a:t>Big Data Analytics</a:t>
            </a:r>
            <a:endParaRPr lang="fr-FR" sz="6000" b="1" dirty="0">
              <a:effectLst/>
              <a:latin typeface="Traditional Arabic" panose="02020603050405020304" pitchFamily="18" charset="-78"/>
              <a:ea typeface="Times New Roman" panose="02020603050405020304" pitchFamily="18" charset="0"/>
              <a:cs typeface="Traditional Arabic" panose="02020603050405020304" pitchFamily="18" charset="-78"/>
            </a:endParaRPr>
          </a:p>
          <a:p>
            <a:endParaRPr lang="ar-DZ" sz="1800" dirty="0">
              <a:effectLst/>
              <a:ea typeface="Times New Roman" panose="02020603050405020304" pitchFamily="18" charset="0"/>
              <a:cs typeface="Traditional Arabic" panose="02020603050405020304" pitchFamily="18" charset="-78"/>
            </a:endParaRPr>
          </a:p>
        </p:txBody>
      </p:sp>
    </p:spTree>
    <p:extLst>
      <p:ext uri="{BB962C8B-B14F-4D97-AF65-F5344CB8AC3E}">
        <p14:creationId xmlns:p14="http://schemas.microsoft.com/office/powerpoint/2010/main" val="1679691957"/>
      </p:ext>
    </p:extLst>
  </p:cSld>
  <p:clrMapOvr>
    <a:masterClrMapping/>
  </p:clrMapOvr>
  <p:transition spd="slow">
    <p:comb/>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éleste">
  <a:themeElements>
    <a:clrScheme name="Céleste">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élest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éleste">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Céleste</Template>
  <TotalTime>42</TotalTime>
  <Words>785</Words>
  <Application>Microsoft Office PowerPoint</Application>
  <PresentationFormat>Grand écran</PresentationFormat>
  <Paragraphs>65</Paragraphs>
  <Slides>15</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15</vt:i4>
      </vt:variant>
    </vt:vector>
  </HeadingPairs>
  <TitlesOfParts>
    <vt:vector size="22" baseType="lpstr">
      <vt:lpstr>Arial</vt:lpstr>
      <vt:lpstr>Calibri</vt:lpstr>
      <vt:lpstr>Calibri Light</vt:lpstr>
      <vt:lpstr>Symbol</vt:lpstr>
      <vt:lpstr>Times New Roman</vt:lpstr>
      <vt:lpstr>Traditional Arabic</vt:lpstr>
      <vt:lpstr>Céleste</vt:lpstr>
      <vt:lpstr>تقييم التعلمات ومعالجة البيانات </vt:lpstr>
      <vt:lpstr>مقدمة</vt:lpstr>
      <vt:lpstr>تقييم التعلمات:</vt:lpstr>
      <vt:lpstr>معالجة البيانات:</vt:lpstr>
      <vt:lpstr>Présentation PowerPoint</vt:lpstr>
      <vt:lpstr>Présentation PowerPoint</vt:lpstr>
      <vt:lpstr>متطلبات معالجة البيانات:</vt:lpstr>
      <vt:lpstr>مجالات استخدام تقنيات التعلمات:</vt:lpstr>
      <vt:lpstr>التقنيات المستخدمة في تقييم التعلمات</vt:lpstr>
      <vt:lpstr>مزايا تحليل البيانات:</vt:lpstr>
      <vt:lpstr>معالجة البيانات:</vt:lpstr>
      <vt:lpstr>الخطوات الأساسية لمعالجة البيانات:</vt:lpstr>
      <vt:lpstr>Présentation PowerPoint</vt:lpstr>
      <vt:lpstr>مجالات استخدام تقنيات معالجة البيانات:</vt:lpstr>
      <vt:lpstr>تقنيات معالجة البيانات:</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ouled hadj brahim brahim</dc:creator>
  <cp:lastModifiedBy>ouled hadj brahim brahim</cp:lastModifiedBy>
  <cp:revision>7</cp:revision>
  <dcterms:created xsi:type="dcterms:W3CDTF">2023-04-04T22:35:29Z</dcterms:created>
  <dcterms:modified xsi:type="dcterms:W3CDTF">2023-04-04T23:18:21Z</dcterms:modified>
</cp:coreProperties>
</file>